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presProps.xml" ContentType="application/vnd.openxmlformats-officedocument.presentationml.presProps+xml"/>
  <Override PartName="/ppt/media/image28.jpeg" ContentType="image/jpeg"/>
  <Override PartName="/ppt/media/image1.png" ContentType="image/png"/>
  <Override PartName="/ppt/media/image2.png" ContentType="image/png"/>
  <Override PartName="/ppt/media/image3.jpeg" ContentType="image/jpeg"/>
  <Override PartName="/ppt/media/image5.png" ContentType="image/png"/>
  <Override PartName="/ppt/media/image4.png" ContentType="image/png"/>
  <Override PartName="/ppt/media/image6.jpeg" ContentType="image/jpeg"/>
  <Override PartName="/ppt/media/image7.png" ContentType="image/png"/>
  <Override PartName="/ppt/media/image8.jpeg" ContentType="image/jpeg"/>
  <Override PartName="/ppt/media/image9.png" ContentType="image/png"/>
  <Override PartName="/ppt/media/image10.jpeg" ContentType="image/jpeg"/>
  <Override PartName="/ppt/media/image11.jpeg" ContentType="image/jpeg"/>
  <Override PartName="/ppt/media/image12.png" ContentType="image/png"/>
  <Override PartName="/ppt/media/image18.jpeg" ContentType="image/jpeg"/>
  <Override PartName="/ppt/media/image13.jpeg" ContentType="image/jpeg"/>
  <Override PartName="/ppt/media/image19.png" ContentType="image/png"/>
  <Override PartName="/ppt/media/image14.jpeg" ContentType="image/jpeg"/>
  <Override PartName="/ppt/media/image29.png" ContentType="image/png"/>
  <Override PartName="/ppt/media/image15.png" ContentType="image/png"/>
  <Override PartName="/ppt/media/image16.jpeg" ContentType="image/jpeg"/>
  <Override PartName="/ppt/media/image17.jpeg" ContentType="image/jpeg"/>
  <Override PartName="/ppt/media/image20.png" ContentType="image/pn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png" ContentType="image/png"/>
  <Override PartName="/ppt/media/image26.jpeg" ContentType="image/jpeg"/>
  <Override PartName="/ppt/media/image27.png" ContentType="image/png"/>
  <Override PartName="/ppt/media/image30.png" ContentType="image/png"/>
  <Override PartName="/ppt/media/image3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64840" y="1833120"/>
            <a:ext cx="8519040" cy="14486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b">
            <a:no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pt-BR" sz="3500" spc="-1" strike="noStrike">
                <a:solidFill>
                  <a:srgbClr val="ffffff"/>
                </a:solidFill>
                <a:latin typeface="Montserrat Black"/>
                <a:ea typeface="Montserrat Black"/>
              </a:rPr>
              <a:t>Universidade Federal da</a:t>
            </a:r>
            <a:endParaRPr b="0" lang="pt-BR" sz="3500" spc="-1" strike="noStrike"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pt-BR" sz="3500" spc="-1" strike="noStrike">
                <a:solidFill>
                  <a:srgbClr val="ffffff"/>
                </a:solidFill>
                <a:latin typeface="Montserrat Black"/>
                <a:ea typeface="Montserrat Black"/>
              </a:rPr>
              <a:t>Integração Latino-Americana</a:t>
            </a:r>
            <a:endParaRPr b="0" lang="pt-BR" sz="35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title"/>
          </p:nvPr>
        </p:nvSpPr>
        <p:spPr>
          <a:xfrm>
            <a:off x="6917040" y="4367160"/>
            <a:ext cx="1940040" cy="3560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5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APRESENTAÇÃO</a:t>
            </a:r>
            <a:endParaRPr b="0" lang="pt-BR" sz="1500" spc="-1" strike="noStrike"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3600" y="2880"/>
            <a:ext cx="9136080" cy="514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6007320" y="2340000"/>
            <a:ext cx="2991600" cy="2175120"/>
          </a:xfrm>
          <a:prstGeom prst="rect">
            <a:avLst/>
          </a:prstGeom>
          <a:ln w="0">
            <a:noFill/>
          </a:ln>
        </p:spPr>
      </p:pic>
      <p:pic>
        <p:nvPicPr>
          <p:cNvPr id="121" name="" descr=""/>
          <p:cNvPicPr/>
          <p:nvPr/>
        </p:nvPicPr>
        <p:blipFill>
          <a:blip r:embed="rId2"/>
          <a:stretch/>
        </p:blipFill>
        <p:spPr>
          <a:xfrm>
            <a:off x="206640" y="2416680"/>
            <a:ext cx="2852280" cy="2082240"/>
          </a:xfrm>
          <a:prstGeom prst="rect">
            <a:avLst/>
          </a:prstGeom>
          <a:ln w="0">
            <a:noFill/>
          </a:ln>
        </p:spPr>
      </p:pic>
      <p:pic>
        <p:nvPicPr>
          <p:cNvPr id="122" name="" descr=""/>
          <p:cNvPicPr/>
          <p:nvPr/>
        </p:nvPicPr>
        <p:blipFill>
          <a:blip r:embed="rId3"/>
          <a:stretch/>
        </p:blipFill>
        <p:spPr>
          <a:xfrm>
            <a:off x="3240000" y="2371680"/>
            <a:ext cx="2698920" cy="2158920"/>
          </a:xfrm>
          <a:prstGeom prst="rect">
            <a:avLst/>
          </a:prstGeom>
          <a:ln w="0">
            <a:noFill/>
          </a:ln>
        </p:spPr>
      </p:pic>
      <p:pic>
        <p:nvPicPr>
          <p:cNvPr id="123" name="" descr=""/>
          <p:cNvPicPr/>
          <p:nvPr/>
        </p:nvPicPr>
        <p:blipFill>
          <a:blip r:embed="rId4"/>
          <a:stretch/>
        </p:blipFill>
        <p:spPr>
          <a:xfrm>
            <a:off x="3600" y="2880"/>
            <a:ext cx="9136080" cy="5142960"/>
          </a:xfrm>
          <a:prstGeom prst="rect">
            <a:avLst/>
          </a:prstGeom>
          <a:ln w="0">
            <a:noFill/>
          </a:ln>
        </p:spPr>
      </p:pic>
      <p:sp>
        <p:nvSpPr>
          <p:cNvPr id="124" name="PlaceHolder 1"/>
          <p:cNvSpPr>
            <a:spLocks noGrp="1"/>
          </p:cNvSpPr>
          <p:nvPr>
            <p:ph/>
          </p:nvPr>
        </p:nvSpPr>
        <p:spPr>
          <a:xfrm>
            <a:off x="311760" y="1533600"/>
            <a:ext cx="8519040" cy="6656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rmAutofit fontScale="88000"/>
          </a:bodyPr>
          <a:p>
            <a:pPr marL="457200" indent="-304920">
              <a:lnSpc>
                <a:spcPct val="150000"/>
              </a:lnSpc>
              <a:buClr>
                <a:srgbClr val="000000"/>
              </a:buClr>
              <a:buFont typeface="Montserrat SemiBold"/>
              <a:buChar char="●"/>
            </a:pPr>
            <a:r>
              <a:rPr b="0" lang="pt-BR" sz="12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As atividades ocorrem em uma infraestrutura que disponibiliza, além das salas de aula, espaços de laboratórios dedicados a diversas áreas.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title"/>
          </p:nvPr>
        </p:nvSpPr>
        <p:spPr>
          <a:xfrm>
            <a:off x="2287800" y="784800"/>
            <a:ext cx="4311720" cy="7376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3000" spc="-1" strike="noStrike">
                <a:solidFill>
                  <a:srgbClr val="000000"/>
                </a:solidFill>
                <a:latin typeface="Montserrat Black"/>
                <a:ea typeface="Montserrat Black"/>
              </a:rPr>
              <a:t>INFRAESTRUTURA</a:t>
            </a:r>
            <a:endParaRPr b="0" lang="pt-BR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36;p22" descr=""/>
          <p:cNvPicPr/>
          <p:nvPr/>
        </p:nvPicPr>
        <p:blipFill>
          <a:blip r:embed="rId1"/>
          <a:stretch/>
        </p:blipFill>
        <p:spPr>
          <a:xfrm>
            <a:off x="215280" y="1260000"/>
            <a:ext cx="4894200" cy="3261600"/>
          </a:xfrm>
          <a:prstGeom prst="rect">
            <a:avLst/>
          </a:prstGeom>
          <a:ln w="0">
            <a:noFill/>
          </a:ln>
        </p:spPr>
      </p:pic>
      <p:pic>
        <p:nvPicPr>
          <p:cNvPr id="127" name="" descr=""/>
          <p:cNvPicPr/>
          <p:nvPr/>
        </p:nvPicPr>
        <p:blipFill>
          <a:blip r:embed="rId2"/>
          <a:stretch/>
        </p:blipFill>
        <p:spPr>
          <a:xfrm>
            <a:off x="3600" y="2880"/>
            <a:ext cx="9136080" cy="5142960"/>
          </a:xfrm>
          <a:prstGeom prst="rect">
            <a:avLst/>
          </a:prstGeom>
          <a:ln w="0">
            <a:noFill/>
          </a:ln>
        </p:spPr>
      </p:pic>
      <p:sp>
        <p:nvSpPr>
          <p:cNvPr id="128" name="PlaceHolder 1"/>
          <p:cNvSpPr>
            <a:spLocks noGrp="1"/>
          </p:cNvSpPr>
          <p:nvPr>
            <p:ph/>
          </p:nvPr>
        </p:nvSpPr>
        <p:spPr>
          <a:xfrm>
            <a:off x="4680720" y="1261800"/>
            <a:ext cx="3778920" cy="35978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marL="457200" indent="-305280">
              <a:lnSpc>
                <a:spcPct val="150000"/>
              </a:lnSpc>
              <a:buClr>
                <a:srgbClr val="000000"/>
              </a:buClr>
              <a:buFont typeface="Montserrat SemiBold"/>
              <a:buChar char="●"/>
            </a:pPr>
            <a:r>
              <a:rPr b="0" lang="pt-BR" sz="12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A UNILA também conta com a BIUNILA, biblioteca da instituição, com um acervo disponível em duas unidades. E também a plataforma “Minha Biblioteca”, um recurso digital para acesso a ebooks acadêmicos e técnicos. A plataforma oferece mais de 10 mil títulos de 16 grandes editoras e 42 selos editoriais, abrangendo diversas áreas do conhecimento.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title"/>
          </p:nvPr>
        </p:nvSpPr>
        <p:spPr>
          <a:xfrm>
            <a:off x="2743920" y="522000"/>
            <a:ext cx="3771720" cy="5576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3000" spc="-1" strike="noStrike">
                <a:solidFill>
                  <a:srgbClr val="ffffff"/>
                </a:solidFill>
                <a:latin typeface="Montserrat Black"/>
                <a:ea typeface="Montserrat Black"/>
              </a:rPr>
              <a:t>INFRAESTRUTURA</a:t>
            </a:r>
            <a:endParaRPr b="0" lang="pt-BR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720000" y="176040"/>
            <a:ext cx="4319640" cy="4683600"/>
          </a:xfrm>
          <a:prstGeom prst="rect">
            <a:avLst/>
          </a:prstGeom>
          <a:ln w="0">
            <a:noFill/>
          </a:ln>
        </p:spPr>
      </p:pic>
      <p:pic>
        <p:nvPicPr>
          <p:cNvPr id="131" name="" descr=""/>
          <p:cNvPicPr/>
          <p:nvPr/>
        </p:nvPicPr>
        <p:blipFill>
          <a:blip r:embed="rId2"/>
          <a:stretch/>
        </p:blipFill>
        <p:spPr>
          <a:xfrm>
            <a:off x="3600" y="2880"/>
            <a:ext cx="9136080" cy="5142960"/>
          </a:xfrm>
          <a:prstGeom prst="rect">
            <a:avLst/>
          </a:prstGeom>
          <a:ln w="0">
            <a:noFill/>
          </a:ln>
        </p:spPr>
      </p:pic>
      <p:sp>
        <p:nvSpPr>
          <p:cNvPr id="132" name="PlaceHolder 1"/>
          <p:cNvSpPr>
            <a:spLocks noGrp="1"/>
          </p:cNvSpPr>
          <p:nvPr>
            <p:ph/>
          </p:nvPr>
        </p:nvSpPr>
        <p:spPr>
          <a:xfrm>
            <a:off x="5040000" y="1800000"/>
            <a:ext cx="3817080" cy="251892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marL="457200" indent="-307800">
              <a:lnSpc>
                <a:spcPct val="150000"/>
              </a:lnSpc>
              <a:buClr>
                <a:srgbClr val="ffffff"/>
              </a:buClr>
              <a:buFont typeface="Montserrat SemiBold"/>
              <a:buChar char="●"/>
            </a:pPr>
            <a:r>
              <a:rPr b="0" lang="pt-BR" sz="1250" spc="-1" strike="noStrike">
                <a:solidFill>
                  <a:srgbClr val="ffffff"/>
                </a:solidFill>
                <a:latin typeface="Montserrat SemiBold"/>
                <a:ea typeface="Montserrat SemiBold"/>
              </a:rPr>
              <a:t>Hoje, a Universidade conta com um quadro funcional de aproximadamente mil servidores: mais de 400 professores – cerca de 90% desses são mestres ou doutores – e mais de 500 técnico-administrativos.</a:t>
            </a:r>
            <a:endParaRPr b="0" lang="pt-BR" sz="1250" spc="-1" strike="noStrike">
              <a:latin typeface="Arial"/>
            </a:endParaRPr>
          </a:p>
          <a:p>
            <a:pPr marL="457200">
              <a:lnSpc>
                <a:spcPct val="150000"/>
              </a:lnSpc>
              <a:tabLst>
                <a:tab algn="l" pos="0"/>
              </a:tabLst>
            </a:pPr>
            <a:endParaRPr b="0" lang="pt-BR" sz="125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title"/>
          </p:nvPr>
        </p:nvSpPr>
        <p:spPr>
          <a:xfrm>
            <a:off x="5472000" y="1170000"/>
            <a:ext cx="1971720" cy="7376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3000" spc="-1" strike="noStrike">
                <a:solidFill>
                  <a:srgbClr val="ffffff"/>
                </a:solidFill>
                <a:latin typeface="Montserrat Black"/>
                <a:ea typeface="Montserrat Black"/>
              </a:rPr>
              <a:t>PESSOAS</a:t>
            </a:r>
            <a:endParaRPr b="0" lang="pt-BR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-849960" y="1440000"/>
            <a:ext cx="10209960" cy="2270160"/>
          </a:xfrm>
          <a:prstGeom prst="rect">
            <a:avLst/>
          </a:prstGeom>
          <a:ln w="0">
            <a:noFill/>
          </a:ln>
        </p:spPr>
      </p:pic>
      <p:pic>
        <p:nvPicPr>
          <p:cNvPr id="135" name="" descr=""/>
          <p:cNvPicPr/>
          <p:nvPr/>
        </p:nvPicPr>
        <p:blipFill>
          <a:blip r:embed="rId2"/>
          <a:stretch/>
        </p:blipFill>
        <p:spPr>
          <a:xfrm>
            <a:off x="0" y="5760"/>
            <a:ext cx="9143640" cy="5137920"/>
          </a:xfrm>
          <a:prstGeom prst="rect">
            <a:avLst/>
          </a:prstGeom>
          <a:ln w="0">
            <a:noFill/>
          </a:ln>
        </p:spPr>
      </p:pic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060000" y="390600"/>
            <a:ext cx="2961000" cy="68940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pt-BR" sz="4000" spc="-1" strike="noStrike">
                <a:solidFill>
                  <a:srgbClr val="ffffff"/>
                </a:solidFill>
                <a:latin typeface="Montserrat Black"/>
                <a:ea typeface="Montserrat Black"/>
              </a:rPr>
              <a:t>Obrigado!</a:t>
            </a:r>
            <a:endParaRPr b="0" lang="pt-BR" sz="4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2700000" y="3927960"/>
            <a:ext cx="3106440" cy="14720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pt-BR" sz="1000" spc="-1" strike="noStrike">
                <a:solidFill>
                  <a:srgbClr val="ffffff"/>
                </a:solidFill>
                <a:latin typeface="Montserrat Medium"/>
                <a:ea typeface="Montserrat Medium"/>
              </a:rPr>
              <a:t>Avenida Tarquínio Joslin dos Santos, 1000 - Polo Universitário</a:t>
            </a:r>
            <a:endParaRPr b="0" lang="pt-BR" sz="1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pt-BR" sz="1000" spc="-1" strike="noStrike">
                <a:solidFill>
                  <a:srgbClr val="ffffff"/>
                </a:solidFill>
                <a:latin typeface="Montserrat Medium"/>
                <a:ea typeface="Montserrat Medium"/>
              </a:rPr>
              <a:t>CEP: 85870-650 | Foz do Iguaçu - Paraná </a:t>
            </a:r>
            <a:endParaRPr b="0" lang="pt-BR" sz="1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15000"/>
              </a:lnSpc>
              <a:tabLst>
                <a:tab algn="l" pos="0"/>
              </a:tabLst>
            </a:pPr>
            <a:endParaRPr b="0" lang="pt-BR" sz="1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pt-BR" sz="1000" spc="-1" strike="noStrike">
                <a:solidFill>
                  <a:srgbClr val="ffffff"/>
                </a:solidFill>
                <a:latin typeface="Montserrat Medium"/>
                <a:ea typeface="Montserrat Medium"/>
              </a:rPr>
              <a:t>https://portal.unila.edu.br</a:t>
            </a:r>
            <a:endParaRPr b="0" lang="pt-BR" sz="1000" spc="-1" strike="noStrike">
              <a:solidFill>
                <a:srgbClr val="ffffff"/>
              </a:solidFill>
              <a:latin typeface="Arial"/>
            </a:endParaRPr>
          </a:p>
          <a:p>
            <a:pPr marL="457200" algn="ctr">
              <a:lnSpc>
                <a:spcPct val="150000"/>
              </a:lnSpc>
              <a:tabLst>
                <a:tab algn="l" pos="0"/>
              </a:tabLst>
            </a:pPr>
            <a:endParaRPr b="0" lang="pt-BR" sz="1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" descr=""/>
          <p:cNvPicPr/>
          <p:nvPr/>
        </p:nvPicPr>
        <p:blipFill>
          <a:blip r:embed="rId1"/>
          <a:stretch/>
        </p:blipFill>
        <p:spPr>
          <a:xfrm>
            <a:off x="0" y="-1080"/>
            <a:ext cx="4770720" cy="5142960"/>
          </a:xfrm>
          <a:prstGeom prst="rect">
            <a:avLst/>
          </a:prstGeom>
          <a:ln w="0">
            <a:noFill/>
          </a:ln>
        </p:spPr>
      </p:pic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080000" y="882000"/>
            <a:ext cx="3509640" cy="7376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3000" spc="-1" strike="noStrike">
                <a:solidFill>
                  <a:srgbClr val="ffffff"/>
                </a:solidFill>
                <a:latin typeface="Montserrat Black"/>
                <a:ea typeface="Montserrat Black"/>
              </a:rPr>
              <a:t>QUEM SOMOS</a:t>
            </a:r>
            <a:endParaRPr b="0" lang="pt-BR" sz="30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159480" y="1800000"/>
            <a:ext cx="3980160" cy="23396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marL="457200" indent="-304920">
              <a:lnSpc>
                <a:spcPct val="115000"/>
              </a:lnSpc>
              <a:buClr>
                <a:srgbClr val="ffffff"/>
              </a:buClr>
              <a:buFont typeface="Montserrat SemiBold"/>
              <a:buChar char="●"/>
            </a:pPr>
            <a:r>
              <a:rPr b="0" lang="pt-BR" sz="1200" spc="-1" strike="noStrike">
                <a:solidFill>
                  <a:srgbClr val="ffffff"/>
                </a:solidFill>
                <a:latin typeface="Montserrat SemiBold"/>
                <a:ea typeface="Montserrat SemiBold"/>
              </a:rPr>
              <a:t>Fundada em 2010, a Universidade Federal da Integração Latino-Americana (UNILA) é uma universidade brasileira, pública e gratuita, com caráter internacional.</a:t>
            </a:r>
            <a:endParaRPr b="0" lang="pt-BR" sz="1200" spc="-1" strike="noStrike">
              <a:latin typeface="Arial"/>
            </a:endParaRPr>
          </a:p>
          <a:p>
            <a:pPr marL="457200">
              <a:lnSpc>
                <a:spcPct val="115000"/>
              </a:lnSpc>
              <a:tabLst>
                <a:tab algn="l" pos="0"/>
              </a:tabLst>
            </a:pPr>
            <a:endParaRPr b="0" lang="pt-BR" sz="1200" spc="-1" strike="noStrike">
              <a:latin typeface="Arial"/>
            </a:endParaRPr>
          </a:p>
          <a:p>
            <a:pPr marL="457200" indent="-304920">
              <a:lnSpc>
                <a:spcPct val="115000"/>
              </a:lnSpc>
              <a:buClr>
                <a:srgbClr val="ffffff"/>
              </a:buClr>
              <a:buFont typeface="Montserrat SemiBold"/>
              <a:buChar char="●"/>
              <a:tabLst>
                <a:tab algn="l" pos="0"/>
              </a:tabLst>
            </a:pPr>
            <a:r>
              <a:rPr b="0" lang="pt-BR" sz="1200" spc="-1" strike="noStrike">
                <a:solidFill>
                  <a:srgbClr val="ffffff"/>
                </a:solidFill>
                <a:latin typeface="Montserrat SemiBold"/>
                <a:ea typeface="Montserrat SemiBold"/>
              </a:rPr>
              <a:t>Sua missão é contribuir para a integração latino-americana e caribenha por meio do conhecimento compartilhado e da cooperação solidária.</a:t>
            </a:r>
            <a:endParaRPr b="0" lang="pt-BR" sz="1200" spc="-1" strike="noStrike">
              <a:latin typeface="Arial"/>
            </a:endParaRPr>
          </a:p>
          <a:p>
            <a:pPr marL="457200">
              <a:lnSpc>
                <a:spcPct val="115000"/>
              </a:lnSpc>
              <a:tabLst>
                <a:tab algn="l" pos="0"/>
              </a:tabLst>
            </a:pPr>
            <a:endParaRPr b="0" lang="pt-BR" sz="1200" spc="-1" strike="noStrike">
              <a:latin typeface="Arial"/>
            </a:endParaRPr>
          </a:p>
        </p:txBody>
      </p:sp>
      <p:pic>
        <p:nvPicPr>
          <p:cNvPr id="82" name="" descr=""/>
          <p:cNvPicPr/>
          <p:nvPr/>
        </p:nvPicPr>
        <p:blipFill>
          <a:blip r:embed="rId2"/>
          <a:stretch/>
        </p:blipFill>
        <p:spPr>
          <a:xfrm>
            <a:off x="4467240" y="1440000"/>
            <a:ext cx="4531680" cy="302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4140000" y="1080000"/>
            <a:ext cx="4858920" cy="3598920"/>
          </a:xfrm>
          <a:prstGeom prst="rect">
            <a:avLst/>
          </a:prstGeom>
          <a:ln w="0">
            <a:noFill/>
          </a:ln>
        </p:spPr>
      </p:pic>
      <p:pic>
        <p:nvPicPr>
          <p:cNvPr id="84" name="" descr=""/>
          <p:cNvPicPr/>
          <p:nvPr/>
        </p:nvPicPr>
        <p:blipFill>
          <a:blip r:embed="rId2"/>
          <a:stretch/>
        </p:blipFill>
        <p:spPr>
          <a:xfrm>
            <a:off x="3600" y="2880"/>
            <a:ext cx="9136080" cy="514296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/>
          </p:nvPr>
        </p:nvSpPr>
        <p:spPr>
          <a:xfrm>
            <a:off x="159480" y="2254320"/>
            <a:ext cx="3961440" cy="17798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marL="457200" indent="-305280">
              <a:lnSpc>
                <a:spcPct val="105000"/>
              </a:lnSpc>
              <a:buClr>
                <a:srgbClr val="000000"/>
              </a:buClr>
              <a:buFont typeface="Montserrat SemiBold"/>
              <a:buChar char="●"/>
            </a:pPr>
            <a:r>
              <a:rPr b="0" lang="pt-BR" sz="121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A UNILA está situada na cidade de Foz do Iguaçu, localizada no extremo oeste do Estado do Paraná, na Região Trinacional formada por Argentina, Brasil e Paraguai.</a:t>
            </a:r>
            <a:endParaRPr b="0" lang="pt-BR" sz="1210" spc="-1" strike="noStrike">
              <a:latin typeface="Arial"/>
            </a:endParaRPr>
          </a:p>
          <a:p>
            <a:pPr>
              <a:lnSpc>
                <a:spcPct val="105000"/>
              </a:lnSpc>
              <a:tabLst>
                <a:tab algn="l" pos="0"/>
              </a:tabLst>
            </a:pPr>
            <a:endParaRPr b="0" lang="pt-BR" sz="1210" spc="-1" strike="noStrike">
              <a:latin typeface="Arial"/>
            </a:endParaRPr>
          </a:p>
          <a:p>
            <a:pPr marL="457200" indent="-305280">
              <a:lnSpc>
                <a:spcPct val="105000"/>
              </a:lnSpc>
              <a:buClr>
                <a:srgbClr val="000000"/>
              </a:buClr>
              <a:buFont typeface="Montserrat SemiBold"/>
              <a:buChar char="●"/>
              <a:tabLst>
                <a:tab algn="l" pos="0"/>
              </a:tabLst>
            </a:pPr>
            <a:r>
              <a:rPr b="0" lang="pt-BR" sz="121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A localização de uma universidade dedicada à temática da integração ganha importância estratégica e simbólica na região.</a:t>
            </a:r>
            <a:endParaRPr b="0" lang="pt-BR" sz="121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title"/>
          </p:nvPr>
        </p:nvSpPr>
        <p:spPr>
          <a:xfrm>
            <a:off x="611280" y="1373040"/>
            <a:ext cx="3509640" cy="7376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3000" spc="-1" strike="noStrike">
                <a:solidFill>
                  <a:srgbClr val="000000"/>
                </a:solidFill>
                <a:latin typeface="Montserrat Black"/>
                <a:ea typeface="Montserrat Black"/>
              </a:rPr>
              <a:t>QUEM SOMOS</a:t>
            </a:r>
            <a:endParaRPr b="0" lang="pt-BR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327600" y="1260000"/>
            <a:ext cx="4711320" cy="3142440"/>
          </a:xfrm>
          <a:prstGeom prst="rect">
            <a:avLst/>
          </a:prstGeom>
          <a:ln w="0">
            <a:noFill/>
          </a:ln>
        </p:spPr>
      </p:pic>
      <p:pic>
        <p:nvPicPr>
          <p:cNvPr id="88" name="" descr=""/>
          <p:cNvPicPr/>
          <p:nvPr/>
        </p:nvPicPr>
        <p:blipFill>
          <a:blip r:embed="rId2"/>
          <a:stretch/>
        </p:blipFill>
        <p:spPr>
          <a:xfrm>
            <a:off x="3600" y="2880"/>
            <a:ext cx="9136080" cy="5142960"/>
          </a:xfrm>
          <a:prstGeom prst="rect">
            <a:avLst/>
          </a:prstGeom>
          <a:ln w="0">
            <a:noFill/>
          </a:ln>
        </p:spPr>
      </p:pic>
      <p:sp>
        <p:nvSpPr>
          <p:cNvPr id="89" name="PlaceHolder 1"/>
          <p:cNvSpPr>
            <a:spLocks noGrp="1"/>
          </p:cNvSpPr>
          <p:nvPr>
            <p:ph/>
          </p:nvPr>
        </p:nvSpPr>
        <p:spPr>
          <a:xfrm>
            <a:off x="4824720" y="1523880"/>
            <a:ext cx="3978360" cy="341496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rmAutofit/>
          </a:bodyPr>
          <a:p>
            <a:pPr marL="457200" indent="-291960">
              <a:lnSpc>
                <a:spcPct val="105000"/>
              </a:lnSpc>
              <a:buClr>
                <a:srgbClr val="000000"/>
              </a:buClr>
              <a:buFont typeface="Montserrat SemiBold"/>
              <a:buChar char="●"/>
            </a:pPr>
            <a:r>
              <a:rPr b="0" lang="pt-BR" sz="10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O diferencial da UNILA é o seu caráter internacional, com olhar voltado às grandes questões latino-americanas. Assim, o objetivo da instituição é ter a metade dos estudantes oriunda de outros países da América Latina e Caribe.</a:t>
            </a:r>
            <a:endParaRPr b="0" lang="pt-BR" sz="1000" spc="-1" strike="noStrike">
              <a:latin typeface="Arial"/>
            </a:endParaRPr>
          </a:p>
          <a:p>
            <a:pPr marL="457200">
              <a:lnSpc>
                <a:spcPct val="105000"/>
              </a:lnSpc>
              <a:tabLst>
                <a:tab algn="l" pos="0"/>
              </a:tabLst>
            </a:pPr>
            <a:endParaRPr b="0" lang="pt-BR" sz="1000" spc="-1" strike="noStrike">
              <a:latin typeface="Arial"/>
            </a:endParaRPr>
          </a:p>
          <a:p>
            <a:pPr marL="457200" indent="-291960">
              <a:lnSpc>
                <a:spcPct val="105000"/>
              </a:lnSpc>
              <a:buClr>
                <a:srgbClr val="000000"/>
              </a:buClr>
              <a:buFont typeface="Montserrat SemiBold"/>
              <a:buChar char="●"/>
              <a:tabLst>
                <a:tab algn="l" pos="0"/>
              </a:tabLst>
            </a:pPr>
            <a:r>
              <a:rPr b="0" lang="pt-BR" sz="10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Todos os cursos são elaborados visando à formação de profissionais com amplo conhecimento sobre a realidade do continente, para que, no futuro, os egressos possam contribuir dentro de sua área de atuação, propondo soluções aos problemas encontrados nos mais diversos países da América Latina e Caribe.</a:t>
            </a:r>
            <a:endParaRPr b="0" lang="pt-BR" sz="1000" spc="-1" strike="noStrike">
              <a:latin typeface="Arial"/>
            </a:endParaRPr>
          </a:p>
          <a:p>
            <a:pPr marL="457200">
              <a:lnSpc>
                <a:spcPct val="105000"/>
              </a:lnSpc>
              <a:tabLst>
                <a:tab algn="l" pos="0"/>
              </a:tabLst>
            </a:pPr>
            <a:endParaRPr b="0" lang="pt-BR" sz="1000" spc="-1" strike="noStrike">
              <a:latin typeface="Arial"/>
            </a:endParaRPr>
          </a:p>
          <a:p>
            <a:pPr marL="457200" indent="-291960">
              <a:lnSpc>
                <a:spcPct val="105000"/>
              </a:lnSpc>
              <a:buClr>
                <a:srgbClr val="000000"/>
              </a:buClr>
              <a:buFont typeface="Montserrat SemiBold"/>
              <a:buChar char="●"/>
              <a:tabLst>
                <a:tab algn="l" pos="0"/>
              </a:tabLst>
            </a:pPr>
            <a:r>
              <a:rPr b="0" lang="pt-BR" sz="10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Além disso, a UNILA também promove o bilinguismo – tendo o português e o espanhol como línguas principais –, a interculturalidade e, finalmente, a interdisciplinaridade.</a:t>
            </a:r>
            <a:br/>
            <a:r>
              <a:rPr b="0" lang="pt-BR" sz="10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 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title"/>
          </p:nvPr>
        </p:nvSpPr>
        <p:spPr>
          <a:xfrm>
            <a:off x="5283360" y="940320"/>
            <a:ext cx="3178440" cy="50616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2600" spc="-1" strike="noStrike">
                <a:solidFill>
                  <a:srgbClr val="000000"/>
                </a:solidFill>
                <a:latin typeface="Montserrat Black"/>
                <a:ea typeface="Montserrat Black"/>
              </a:rPr>
              <a:t>QUEM SOMOS</a:t>
            </a:r>
            <a:endParaRPr b="0" lang="pt-BR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5220000" y="1868040"/>
            <a:ext cx="2879640" cy="2104920"/>
          </a:xfrm>
          <a:prstGeom prst="rect">
            <a:avLst/>
          </a:prstGeom>
          <a:ln w="0">
            <a:noFill/>
          </a:ln>
        </p:spPr>
      </p:pic>
      <p:pic>
        <p:nvPicPr>
          <p:cNvPr id="92" name="" descr=""/>
          <p:cNvPicPr/>
          <p:nvPr/>
        </p:nvPicPr>
        <p:blipFill>
          <a:blip r:embed="rId2"/>
          <a:stretch/>
        </p:blipFill>
        <p:spPr>
          <a:xfrm>
            <a:off x="3600" y="2880"/>
            <a:ext cx="9136080" cy="5142960"/>
          </a:xfrm>
          <a:prstGeom prst="rect">
            <a:avLst/>
          </a:prstGeom>
          <a:ln w="0">
            <a:noFill/>
          </a:ln>
        </p:spPr>
      </p:pic>
      <p:sp>
        <p:nvSpPr>
          <p:cNvPr id="93" name="PlaceHolder 1"/>
          <p:cNvSpPr>
            <a:spLocks noGrp="1"/>
          </p:cNvSpPr>
          <p:nvPr>
            <p:ph/>
          </p:nvPr>
        </p:nvSpPr>
        <p:spPr>
          <a:xfrm>
            <a:off x="540000" y="1800000"/>
            <a:ext cx="4470840" cy="27590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marL="457200" indent="-291960">
              <a:lnSpc>
                <a:spcPct val="95000"/>
              </a:lnSpc>
              <a:buClr>
                <a:srgbClr val="000000"/>
              </a:buClr>
              <a:buFont typeface="Montserrat SemiBold"/>
              <a:buChar char="●"/>
            </a:pPr>
            <a:r>
              <a:rPr b="0" lang="pt-BR" sz="10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A UNILA oferece 29 cursos de graduação, 09 cursos de especialização (pós-graduação </a:t>
            </a:r>
            <a:r>
              <a:rPr b="0" i="1" lang="pt-BR" sz="10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lato sensu</a:t>
            </a:r>
            <a:r>
              <a:rPr b="0" lang="pt-BR" sz="10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) e possui programas de pós-graduação </a:t>
            </a:r>
            <a:r>
              <a:rPr b="0" i="1" lang="pt-BR" sz="10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stricto sensu</a:t>
            </a:r>
            <a:r>
              <a:rPr b="0" lang="pt-BR" sz="10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, com 13 mestrados e 02 doutorado, nas mais diversas áreas do conhecimento.</a:t>
            </a:r>
            <a:endParaRPr b="0" lang="pt-BR" sz="1000" spc="-1" strike="noStrike">
              <a:latin typeface="Arial"/>
            </a:endParaRPr>
          </a:p>
          <a:p>
            <a:pPr marL="457200">
              <a:lnSpc>
                <a:spcPct val="95000"/>
              </a:lnSpc>
              <a:tabLst>
                <a:tab algn="l" pos="0"/>
              </a:tabLst>
            </a:pPr>
            <a:endParaRPr b="0" lang="pt-BR" sz="1000" spc="-1" strike="noStrike">
              <a:latin typeface="Arial"/>
            </a:endParaRPr>
          </a:p>
          <a:p>
            <a:pPr marL="457200" indent="-291960">
              <a:lnSpc>
                <a:spcPct val="95000"/>
              </a:lnSpc>
              <a:buClr>
                <a:srgbClr val="000000"/>
              </a:buClr>
              <a:buFont typeface="Montserrat SemiBold"/>
              <a:buChar char="●"/>
              <a:tabLst>
                <a:tab algn="l" pos="0"/>
              </a:tabLst>
            </a:pPr>
            <a:r>
              <a:rPr b="0" lang="pt-BR" sz="10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O processo seletivo dos cursos de graduação para brasileiros é feito pelo Sistema de Seleção Unificada (Sisu); já para os estudantes internacionais, a UNILA organiza o Processo Seletivo Internacional (PSI), por meio de edital específico.</a:t>
            </a:r>
            <a:endParaRPr b="0" lang="pt-BR" sz="1000" spc="-1" strike="noStrike">
              <a:latin typeface="Arial"/>
            </a:endParaRPr>
          </a:p>
          <a:p>
            <a:pPr marL="457200">
              <a:lnSpc>
                <a:spcPct val="95000"/>
              </a:lnSpc>
              <a:tabLst>
                <a:tab algn="l" pos="0"/>
              </a:tabLst>
            </a:pPr>
            <a:endParaRPr b="0" lang="pt-BR" sz="1000" spc="-1" strike="noStrike">
              <a:latin typeface="Arial"/>
            </a:endParaRPr>
          </a:p>
          <a:p>
            <a:pPr marL="457200" indent="-291960">
              <a:lnSpc>
                <a:spcPct val="95000"/>
              </a:lnSpc>
              <a:buClr>
                <a:srgbClr val="000000"/>
              </a:buClr>
              <a:buFont typeface="Montserrat SemiBold"/>
              <a:buChar char="●"/>
              <a:tabLst>
                <a:tab algn="l" pos="0"/>
              </a:tabLst>
            </a:pPr>
            <a:r>
              <a:rPr b="0" lang="pt-BR" sz="10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Os processos seletivos da pós-graduação são regidos por editais próprios de cada programa.</a:t>
            </a:r>
            <a:endParaRPr b="0" lang="pt-BR" sz="1000" spc="-1" strike="noStrike">
              <a:latin typeface="Arial"/>
            </a:endParaRPr>
          </a:p>
          <a:p>
            <a:pPr marL="457200">
              <a:lnSpc>
                <a:spcPct val="95000"/>
              </a:lnSpc>
              <a:tabLst>
                <a:tab algn="l" pos="0"/>
              </a:tabLst>
            </a:pPr>
            <a:endParaRPr b="0" lang="pt-BR" sz="1000" spc="-1" strike="noStrike">
              <a:latin typeface="Arial"/>
            </a:endParaRPr>
          </a:p>
          <a:p>
            <a:pPr marL="457200" indent="-291960">
              <a:lnSpc>
                <a:spcPct val="95000"/>
              </a:lnSpc>
              <a:buClr>
                <a:srgbClr val="000000"/>
              </a:buClr>
              <a:buFont typeface="Montserrat SemiBold"/>
              <a:buChar char="●"/>
              <a:tabLst>
                <a:tab algn="l" pos="0"/>
              </a:tabLst>
            </a:pPr>
            <a:r>
              <a:rPr b="0" lang="pt-BR" sz="10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Atualmente, a UNILA conta com mais de 4.241 estudantes matriculados, dentre graduação e pós-graduação, oriundos de mais de 30 países.</a:t>
            </a:r>
            <a:br/>
            <a:r>
              <a:rPr b="0" lang="pt-BR" sz="10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 </a:t>
            </a:r>
            <a:endParaRPr b="0" lang="pt-BR" sz="1000" spc="-1" strike="noStrike">
              <a:latin typeface="Arial"/>
            </a:endParaRPr>
          </a:p>
          <a:p>
            <a:pPr marL="457200">
              <a:lnSpc>
                <a:spcPct val="95000"/>
              </a:lnSpc>
              <a:tabLst>
                <a:tab algn="l" pos="0"/>
              </a:tabLst>
            </a:pPr>
            <a:br/>
            <a:endParaRPr b="0" lang="pt-BR" sz="10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title"/>
          </p:nvPr>
        </p:nvSpPr>
        <p:spPr>
          <a:xfrm>
            <a:off x="955800" y="1090440"/>
            <a:ext cx="4263840" cy="88848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2800" spc="-1" strike="noStrike">
                <a:solidFill>
                  <a:srgbClr val="ff0000"/>
                </a:solidFill>
                <a:latin typeface="Montserrat Black"/>
                <a:ea typeface="Montserrat Black"/>
              </a:rPr>
              <a:t>ENSINO</a:t>
            </a:r>
            <a:endParaRPr b="0" lang="pt-B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5400720" y="2520000"/>
            <a:ext cx="3238920" cy="2338920"/>
          </a:xfrm>
          <a:prstGeom prst="rect">
            <a:avLst/>
          </a:prstGeom>
          <a:ln w="0">
            <a:noFill/>
          </a:ln>
        </p:spPr>
      </p:pic>
      <p:pic>
        <p:nvPicPr>
          <p:cNvPr id="96" name="Google Shape;94;p18" descr=""/>
          <p:cNvPicPr/>
          <p:nvPr/>
        </p:nvPicPr>
        <p:blipFill>
          <a:blip r:embed="rId2"/>
          <a:stretch/>
        </p:blipFill>
        <p:spPr>
          <a:xfrm>
            <a:off x="5580000" y="360000"/>
            <a:ext cx="2741400" cy="2158920"/>
          </a:xfrm>
          <a:prstGeom prst="rect">
            <a:avLst/>
          </a:prstGeom>
          <a:ln w="0">
            <a:noFill/>
          </a:ln>
        </p:spPr>
      </p:pic>
      <p:pic>
        <p:nvPicPr>
          <p:cNvPr id="97" name="" descr=""/>
          <p:cNvPicPr/>
          <p:nvPr/>
        </p:nvPicPr>
        <p:blipFill>
          <a:blip r:embed="rId3"/>
          <a:stretch/>
        </p:blipFill>
        <p:spPr>
          <a:xfrm>
            <a:off x="3600" y="2880"/>
            <a:ext cx="9136080" cy="5142960"/>
          </a:xfrm>
          <a:prstGeom prst="rect">
            <a:avLst/>
          </a:prstGeom>
          <a:ln w="0">
            <a:noFill/>
          </a:ln>
        </p:spPr>
      </p:pic>
      <p:sp>
        <p:nvSpPr>
          <p:cNvPr id="98" name="PlaceHolder 1"/>
          <p:cNvSpPr>
            <a:spLocks noGrp="1"/>
          </p:cNvSpPr>
          <p:nvPr>
            <p:ph/>
          </p:nvPr>
        </p:nvSpPr>
        <p:spPr>
          <a:xfrm>
            <a:off x="149760" y="1474920"/>
            <a:ext cx="4529160" cy="378072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marL="457200" indent="-304920">
              <a:lnSpc>
                <a:spcPct val="105000"/>
              </a:lnSpc>
              <a:buClr>
                <a:srgbClr val="000000"/>
              </a:buClr>
              <a:buFont typeface="Montserrat SemiBold"/>
              <a:buChar char="●"/>
            </a:pPr>
            <a:r>
              <a:rPr b="0" lang="pt-BR" sz="12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Além do ensino, a instituição, como universidade pública, também está calcada na pesquisa e extensão.</a:t>
            </a:r>
            <a:endParaRPr b="0" lang="pt-BR" sz="1200" spc="-1" strike="noStrike">
              <a:latin typeface="Arial"/>
            </a:endParaRPr>
          </a:p>
          <a:p>
            <a:pPr marL="457200">
              <a:lnSpc>
                <a:spcPct val="105000"/>
              </a:lnSpc>
              <a:tabLst>
                <a:tab algn="l" pos="0"/>
              </a:tabLst>
            </a:pPr>
            <a:endParaRPr b="0" lang="pt-BR" sz="1200" spc="-1" strike="noStrike">
              <a:latin typeface="Arial"/>
            </a:endParaRPr>
          </a:p>
          <a:p>
            <a:pPr marL="457200" indent="-304920">
              <a:lnSpc>
                <a:spcPct val="105000"/>
              </a:lnSpc>
              <a:buClr>
                <a:srgbClr val="000000"/>
              </a:buClr>
              <a:buFont typeface="Montserrat SemiBold"/>
              <a:buChar char="●"/>
              <a:tabLst>
                <a:tab algn="l" pos="0"/>
              </a:tabLst>
            </a:pPr>
            <a:r>
              <a:rPr b="0" lang="pt-BR" sz="12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A UNILA possui aproximadamente 300 projetos de extensão em execução e que envolvem mais de 1000 estudantes, atuando na produção de conhecimento tanto nas comunidades local e regional.</a:t>
            </a:r>
            <a:endParaRPr b="0" lang="pt-BR" sz="1200" spc="-1" strike="noStrike">
              <a:latin typeface="Arial"/>
            </a:endParaRPr>
          </a:p>
          <a:p>
            <a:pPr>
              <a:lnSpc>
                <a:spcPct val="105000"/>
              </a:lnSpc>
              <a:tabLst>
                <a:tab algn="l" pos="0"/>
              </a:tabLst>
            </a:pPr>
            <a:endParaRPr b="0" lang="pt-BR" sz="1200" spc="-1" strike="noStrike">
              <a:latin typeface="Arial"/>
            </a:endParaRPr>
          </a:p>
          <a:p>
            <a:pPr marL="457200" indent="-304920">
              <a:lnSpc>
                <a:spcPct val="105000"/>
              </a:lnSpc>
              <a:buClr>
                <a:srgbClr val="000000"/>
              </a:buClr>
              <a:buFont typeface="Montserrat SemiBold"/>
              <a:buChar char="●"/>
              <a:tabLst>
                <a:tab algn="l" pos="0"/>
              </a:tabLst>
            </a:pPr>
            <a:r>
              <a:rPr b="0" lang="pt-BR" sz="12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A comunidade acadêmica da UNILA apresenta uma produção intelectual e científica em diversas temáticas importantes para a sociedade e de abrangência local e internacional. Com registro de mais de 300 projetos de pesquisas no último ano, a UNILA contribui para a compreensão da realidade, assim como para o processo de integração latino-americana e caribenha. </a:t>
            </a:r>
            <a:endParaRPr b="0" lang="pt-BR" sz="1200" spc="-1" strike="noStrike">
              <a:latin typeface="Arial"/>
            </a:endParaRPr>
          </a:p>
          <a:p>
            <a:pPr marL="457200">
              <a:lnSpc>
                <a:spcPct val="105000"/>
              </a:lnSpc>
              <a:tabLst>
                <a:tab algn="l" pos="0"/>
              </a:tabLst>
            </a:pPr>
            <a:endParaRPr b="0" lang="pt-BR" sz="1200" spc="-1" strike="noStrike">
              <a:latin typeface="Arial"/>
            </a:endParaRPr>
          </a:p>
          <a:p>
            <a:pPr marL="457200">
              <a:lnSpc>
                <a:spcPct val="105000"/>
              </a:lnSpc>
              <a:tabLst>
                <a:tab algn="l" pos="0"/>
              </a:tabLst>
            </a:pPr>
            <a:endParaRPr b="0" lang="pt-BR" sz="12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title"/>
          </p:nvPr>
        </p:nvSpPr>
        <p:spPr>
          <a:xfrm>
            <a:off x="630360" y="243000"/>
            <a:ext cx="4263840" cy="7376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Montserrat Black"/>
                <a:ea typeface="Montserrat Black"/>
              </a:rPr>
              <a:t>PESQUISA</a:t>
            </a:r>
            <a:endParaRPr b="0" lang="pt-BR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Montserrat Black"/>
                <a:ea typeface="Montserrat Black"/>
              </a:rPr>
              <a:t>E EXTENSÃO</a:t>
            </a:r>
            <a:endParaRPr b="0" lang="pt-B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4562280" y="2340000"/>
            <a:ext cx="2879280" cy="2158920"/>
          </a:xfrm>
          <a:prstGeom prst="rect">
            <a:avLst/>
          </a:prstGeom>
          <a:ln w="0">
            <a:noFill/>
          </a:ln>
        </p:spPr>
      </p:pic>
      <p:pic>
        <p:nvPicPr>
          <p:cNvPr id="101" name="Google Shape;103;p19" descr=""/>
          <p:cNvPicPr/>
          <p:nvPr/>
        </p:nvPicPr>
        <p:blipFill>
          <a:blip r:embed="rId2"/>
          <a:stretch/>
        </p:blipFill>
        <p:spPr>
          <a:xfrm>
            <a:off x="1260360" y="2381040"/>
            <a:ext cx="3206160" cy="2137680"/>
          </a:xfrm>
          <a:prstGeom prst="rect">
            <a:avLst/>
          </a:prstGeom>
          <a:ln w="0">
            <a:noFill/>
          </a:ln>
        </p:spPr>
      </p:pic>
      <p:pic>
        <p:nvPicPr>
          <p:cNvPr id="102" name="" descr=""/>
          <p:cNvPicPr/>
          <p:nvPr/>
        </p:nvPicPr>
        <p:blipFill>
          <a:blip r:embed="rId3"/>
          <a:stretch/>
        </p:blipFill>
        <p:spPr>
          <a:xfrm>
            <a:off x="3600" y="2880"/>
            <a:ext cx="9136080" cy="5142960"/>
          </a:xfrm>
          <a:prstGeom prst="rect">
            <a:avLst/>
          </a:prstGeom>
          <a:ln w="0">
            <a:noFill/>
          </a:ln>
        </p:spPr>
      </p:pic>
      <p:sp>
        <p:nvSpPr>
          <p:cNvPr id="103" name="PlaceHolder 1"/>
          <p:cNvSpPr>
            <a:spLocks noGrp="1"/>
          </p:cNvSpPr>
          <p:nvPr>
            <p:ph/>
          </p:nvPr>
        </p:nvSpPr>
        <p:spPr>
          <a:xfrm>
            <a:off x="667800" y="1600200"/>
            <a:ext cx="7156440" cy="68436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algn="ctr">
              <a:lnSpc>
                <a:spcPct val="115000"/>
              </a:lnSpc>
            </a:pPr>
            <a:r>
              <a:rPr b="0" lang="pt-BR" sz="1200" spc="-1" strike="noStrike">
                <a:solidFill>
                  <a:srgbClr val="ffffff"/>
                </a:solidFill>
                <a:latin typeface="Montserrat SemiBold"/>
                <a:ea typeface="Montserrat SemiBold"/>
              </a:rPr>
              <a:t>A Universidade realiza suas atividades em cinco unidades e no </a:t>
            </a:r>
            <a:r>
              <a:rPr b="0" i="1" lang="pt-BR" sz="1200" spc="-1" strike="noStrike">
                <a:solidFill>
                  <a:srgbClr val="ffffff"/>
                </a:solidFill>
                <a:latin typeface="Montserrat SemiBold"/>
                <a:ea typeface="Montserrat SemiBold"/>
              </a:rPr>
              <a:t>Campus</a:t>
            </a:r>
            <a:r>
              <a:rPr b="0" lang="pt-BR" sz="1200" spc="-1" strike="noStrike">
                <a:solidFill>
                  <a:srgbClr val="ffffff"/>
                </a:solidFill>
                <a:latin typeface="Montserrat SemiBold"/>
                <a:ea typeface="Montserrat SemiBold"/>
              </a:rPr>
              <a:t> Integração.</a:t>
            </a:r>
            <a:endParaRPr b="0" lang="pt-BR" sz="1200" spc="-1" strike="noStrike">
              <a:latin typeface="Arial"/>
            </a:endParaRPr>
          </a:p>
          <a:p>
            <a:pPr marL="914400" algn="ctr">
              <a:lnSpc>
                <a:spcPct val="115000"/>
              </a:lnSpc>
              <a:tabLst>
                <a:tab algn="l" pos="0"/>
              </a:tabLst>
            </a:pPr>
            <a:endParaRPr b="0" lang="pt-BR" sz="12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title"/>
          </p:nvPr>
        </p:nvSpPr>
        <p:spPr>
          <a:xfrm>
            <a:off x="2287800" y="784800"/>
            <a:ext cx="4311720" cy="7376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3000" spc="-1" strike="noStrike">
                <a:solidFill>
                  <a:srgbClr val="ffffff"/>
                </a:solidFill>
                <a:latin typeface="Montserrat Black"/>
                <a:ea typeface="Montserrat Black"/>
              </a:rPr>
              <a:t>INFRAESTRUTURA</a:t>
            </a:r>
            <a:endParaRPr b="0" lang="pt-BR" sz="30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1992600" y="4443840"/>
            <a:ext cx="1741680" cy="32688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0" lang="pt-BR" sz="1000" spc="-1" strike="noStrike">
                <a:solidFill>
                  <a:srgbClr val="ffffff"/>
                </a:solidFill>
                <a:latin typeface="Montserrat Medium"/>
                <a:ea typeface="Montserrat Medium"/>
              </a:rPr>
              <a:t>Campus Integração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5074920" y="4443840"/>
            <a:ext cx="1741680" cy="48888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0" lang="pt-BR" sz="1000" spc="-1" strike="noStrike">
                <a:solidFill>
                  <a:srgbClr val="ffffff"/>
                </a:solidFill>
                <a:latin typeface="Montserrat Medium"/>
                <a:ea typeface="Montserrat Medium"/>
              </a:rPr>
              <a:t>Unidade Jardim Universitário</a:t>
            </a:r>
            <a:endParaRPr b="0" lang="pt-BR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" descr=""/>
          <p:cNvPicPr/>
          <p:nvPr/>
        </p:nvPicPr>
        <p:blipFill>
          <a:blip r:embed="rId1"/>
          <a:stretch/>
        </p:blipFill>
        <p:spPr>
          <a:xfrm>
            <a:off x="360000" y="2160000"/>
            <a:ext cx="3058920" cy="2359080"/>
          </a:xfrm>
          <a:prstGeom prst="rect">
            <a:avLst/>
          </a:prstGeom>
          <a:ln w="0">
            <a:noFill/>
          </a:ln>
        </p:spPr>
      </p:pic>
      <p:pic>
        <p:nvPicPr>
          <p:cNvPr id="108" name="" descr=""/>
          <p:cNvPicPr/>
          <p:nvPr/>
        </p:nvPicPr>
        <p:blipFill>
          <a:blip r:embed="rId2"/>
          <a:stretch/>
        </p:blipFill>
        <p:spPr>
          <a:xfrm>
            <a:off x="3240000" y="2458080"/>
            <a:ext cx="3598920" cy="2400840"/>
          </a:xfrm>
          <a:prstGeom prst="rect">
            <a:avLst/>
          </a:prstGeom>
          <a:ln w="0">
            <a:noFill/>
          </a:ln>
        </p:spPr>
      </p:pic>
      <p:pic>
        <p:nvPicPr>
          <p:cNvPr id="109" name="Google Shape;115;p20" descr=""/>
          <p:cNvPicPr/>
          <p:nvPr/>
        </p:nvPicPr>
        <p:blipFill>
          <a:blip r:embed="rId3"/>
          <a:stretch/>
        </p:blipFill>
        <p:spPr>
          <a:xfrm>
            <a:off x="5879160" y="2400480"/>
            <a:ext cx="3209760" cy="2134080"/>
          </a:xfrm>
          <a:prstGeom prst="rect">
            <a:avLst/>
          </a:prstGeom>
          <a:ln w="0">
            <a:noFill/>
          </a:ln>
        </p:spPr>
      </p:pic>
      <p:pic>
        <p:nvPicPr>
          <p:cNvPr id="110" name="" descr=""/>
          <p:cNvPicPr/>
          <p:nvPr/>
        </p:nvPicPr>
        <p:blipFill>
          <a:blip r:embed="rId4"/>
          <a:stretch/>
        </p:blipFill>
        <p:spPr>
          <a:xfrm>
            <a:off x="3600" y="2880"/>
            <a:ext cx="9136080" cy="5142960"/>
          </a:xfrm>
          <a:prstGeom prst="rect">
            <a:avLst/>
          </a:prstGeom>
          <a:ln w="0">
            <a:noFill/>
          </a:ln>
        </p:spPr>
      </p:pic>
      <p:sp>
        <p:nvSpPr>
          <p:cNvPr id="111" name="PlaceHolder 1"/>
          <p:cNvSpPr>
            <a:spLocks noGrp="1"/>
          </p:cNvSpPr>
          <p:nvPr>
            <p:ph/>
          </p:nvPr>
        </p:nvSpPr>
        <p:spPr>
          <a:xfrm>
            <a:off x="667800" y="1600200"/>
            <a:ext cx="7156440" cy="68436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marL="457200" indent="-304920" algn="ctr">
              <a:lnSpc>
                <a:spcPct val="115000"/>
              </a:lnSpc>
              <a:buClr>
                <a:srgbClr val="000000"/>
              </a:buClr>
              <a:buFont typeface="Montserrat SemiBold"/>
              <a:buChar char="●"/>
            </a:pPr>
            <a:r>
              <a:rPr b="0" lang="pt-BR" sz="12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A Universidade realiza suas atividades em cinco unidades e no </a:t>
            </a:r>
            <a:r>
              <a:rPr b="0" i="1" lang="pt-BR" sz="12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Campus</a:t>
            </a:r>
            <a:r>
              <a:rPr b="0" lang="pt-BR" sz="12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 Integração.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title"/>
          </p:nvPr>
        </p:nvSpPr>
        <p:spPr>
          <a:xfrm>
            <a:off x="2287800" y="784800"/>
            <a:ext cx="4311720" cy="7376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3000" spc="-1" strike="noStrike">
                <a:solidFill>
                  <a:srgbClr val="000000"/>
                </a:solidFill>
                <a:latin typeface="Montserrat Black"/>
                <a:ea typeface="Montserrat Black"/>
              </a:rPr>
              <a:t>INFRAESTRUTURA</a:t>
            </a:r>
            <a:endParaRPr b="0" lang="pt-BR" sz="30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855360" y="4520160"/>
            <a:ext cx="1741680" cy="32688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0" lang="pt-BR" sz="1000" spc="-1" strike="noStrike">
                <a:solidFill>
                  <a:srgbClr val="000000"/>
                </a:solidFill>
                <a:latin typeface="Montserrat Medium"/>
                <a:ea typeface="Montserrat Medium"/>
              </a:rPr>
              <a:t>Unidade PTI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3700440" y="4520160"/>
            <a:ext cx="1741680" cy="32688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0" lang="pt-BR" sz="1000" spc="-1" strike="noStrike">
                <a:solidFill>
                  <a:srgbClr val="000000"/>
                </a:solidFill>
                <a:latin typeface="Montserrat Medium"/>
                <a:ea typeface="Montserrat Medium"/>
              </a:rPr>
              <a:t>Unidade Administrativa Vila A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120000" y="4455720"/>
            <a:ext cx="2422800" cy="68688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0" lang="pt-BR" sz="1000" spc="-1" strike="noStrike">
                <a:solidFill>
                  <a:srgbClr val="000000"/>
                </a:solidFill>
                <a:latin typeface="Montserrat Medium"/>
                <a:ea typeface="Montserrat Medium"/>
              </a:rPr>
              <a:t>Unidade Portal da Foz</a:t>
            </a:r>
            <a:endParaRPr b="0" lang="pt-BR" sz="1000" spc="-1" strike="noStrike">
              <a:latin typeface="Arial"/>
            </a:endParaRPr>
          </a:p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0" lang="pt-BR" sz="1000" spc="-1" strike="noStrike">
                <a:solidFill>
                  <a:srgbClr val="000000"/>
                </a:solidFill>
                <a:latin typeface="Montserrat Medium"/>
                <a:ea typeface="Montserrat Medium"/>
              </a:rPr>
              <a:t>Almoxarifado</a:t>
            </a:r>
            <a:endParaRPr b="0" lang="pt-BR" sz="1000" spc="-1" strike="noStrike">
              <a:latin typeface="Arial"/>
            </a:endParaRPr>
          </a:p>
          <a:p>
            <a:pPr algn="ctr">
              <a:lnSpc>
                <a:spcPct val="115000"/>
              </a:lnSpc>
              <a:tabLst>
                <a:tab algn="l" pos="0"/>
              </a:tabLst>
            </a:pPr>
            <a:endParaRPr b="0" lang="pt-BR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" descr=""/>
          <p:cNvPicPr/>
          <p:nvPr/>
        </p:nvPicPr>
        <p:blipFill>
          <a:blip r:embed="rId1"/>
          <a:stretch/>
        </p:blipFill>
        <p:spPr>
          <a:xfrm>
            <a:off x="3600" y="2880"/>
            <a:ext cx="9136080" cy="5142960"/>
          </a:xfrm>
          <a:prstGeom prst="rect">
            <a:avLst/>
          </a:prstGeom>
          <a:ln w="0">
            <a:noFill/>
          </a:ln>
        </p:spPr>
      </p:pic>
      <p:sp>
        <p:nvSpPr>
          <p:cNvPr id="117" name="PlaceHolder 1"/>
          <p:cNvSpPr>
            <a:spLocks noGrp="1"/>
          </p:cNvSpPr>
          <p:nvPr>
            <p:ph/>
          </p:nvPr>
        </p:nvSpPr>
        <p:spPr>
          <a:xfrm>
            <a:off x="235800" y="1800000"/>
            <a:ext cx="4011120" cy="28796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marL="457200" indent="-304920">
              <a:lnSpc>
                <a:spcPct val="115000"/>
              </a:lnSpc>
              <a:buClr>
                <a:srgbClr val="000000"/>
              </a:buClr>
              <a:buFont typeface="Montserrat SemiBold"/>
              <a:buChar char="●"/>
            </a:pPr>
            <a:r>
              <a:rPr b="0" lang="pt-BR" sz="11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As obras do novo campus da Universidade Federal da Integração Latino-Americana (UNILA), chamado Campus Arandu, foram retomadas após um acordo de cooperação entre o UNOPS, organismo da ONU especializado em infraestrutura, e o Governo Federal, através do Ministério da Educação e da UNILA. Os recursos financeiros foram destinados pela Itaipu Binacional.</a:t>
            </a:r>
            <a:endParaRPr b="0" lang="pt-BR" sz="1100" spc="-1" strike="noStrike">
              <a:latin typeface="Arial"/>
            </a:endParaRPr>
          </a:p>
          <a:p>
            <a:pPr marL="457200" indent="-304920">
              <a:lnSpc>
                <a:spcPct val="115000"/>
              </a:lnSpc>
              <a:buClr>
                <a:srgbClr val="000000"/>
              </a:buClr>
              <a:buFont typeface="Montserrat SemiBold"/>
              <a:buChar char="●"/>
            </a:pPr>
            <a:r>
              <a:rPr b="0" lang="pt-BR" sz="11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O UNOPS está trabalhando na implementação da fase 1 das obras, que contempla a finalização do Edifício Central, do Restaurante Universitário e do Bloco de Salas de Aula. Estão previstas entregas escalonadas ao longo de 3 anos.</a:t>
            </a:r>
            <a:r>
              <a:rPr b="0" lang="pt-BR" sz="1200" spc="-1" strike="noStrike">
                <a:solidFill>
                  <a:srgbClr val="000000"/>
                </a:solidFill>
                <a:latin typeface="Montserrat SemiBold"/>
                <a:ea typeface="Montserrat SemiBold"/>
              </a:rPr>
              <a:t> 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title"/>
          </p:nvPr>
        </p:nvSpPr>
        <p:spPr>
          <a:xfrm>
            <a:off x="684000" y="1188000"/>
            <a:ext cx="3958920" cy="107892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ffffff"/>
                </a:solidFill>
                <a:latin typeface="Montserrat Black"/>
                <a:ea typeface="Montserrat Black"/>
              </a:rPr>
              <a:t>CAMPUS ARANDU</a:t>
            </a:r>
            <a:endParaRPr b="0" lang="pt-BR" sz="2400" spc="-1" strike="noStrike">
              <a:latin typeface="Aria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2"/>
          <a:stretch/>
        </p:blipFill>
        <p:spPr>
          <a:xfrm>
            <a:off x="4680000" y="1080000"/>
            <a:ext cx="3623760" cy="3066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Application>LibreOffice/7.2.3.2$Windows_X86_64 LibreOffice_project/d166454616c1632304285822f9c83ce2e660fd92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pt-BR</dc:language>
  <cp:lastModifiedBy/>
  <dcterms:modified xsi:type="dcterms:W3CDTF">2025-03-14T16:01:56Z</dcterms:modified>
  <cp:revision>7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