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3.jpeg" ContentType="image/jpeg"/>
  <Override PartName="/ppt/media/image5.png" ContentType="image/png"/>
  <Override PartName="/ppt/media/image4.png" ContentType="image/png"/>
  <Override PartName="/ppt/media/image8.jpeg" ContentType="image/jpeg"/>
  <Override PartName="/ppt/media/image6.png" ContentType="image/png"/>
  <Override PartName="/ppt/media/image9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29.png" ContentType="image/png"/>
  <Override PartName="/ppt/media/image15.png" ContentType="image/png"/>
  <Override PartName="/ppt/media/image16.jpeg" ContentType="image/jpeg"/>
  <Override PartName="/ppt/media/image17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png" ContentType="image/png"/>
  <Override PartName="/ppt/media/image26.jpeg" ContentType="image/jpeg"/>
  <Override PartName="/ppt/media/image27.png" ContentType="image/png"/>
  <Override PartName="/ppt/media/image30.png" ContentType="image/pn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0194FDB-0CA7-4887-B340-768AFBFB01D8}" type="slidenum">
              <a:rPr b="0" lang="pt-BR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pt-BR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19A4AD05-AC51-471E-B5C0-87104978E26F}" type="slidenum">
              <a:rPr b="0" lang="pt-BR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pt-BR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54;p13" descr=""/>
          <p:cNvPicPr/>
          <p:nvPr/>
        </p:nvPicPr>
        <p:blipFill>
          <a:blip r:embed="rId1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64840" y="1833120"/>
            <a:ext cx="8520120" cy="1449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Universidade Federal da</a:t>
            </a:r>
            <a:endParaRPr b="0" lang="pt-BR" sz="3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Integração Latino-Americana</a:t>
            </a:r>
            <a:endParaRPr b="0" lang="pt-B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6917040" y="4367160"/>
            <a:ext cx="1941120" cy="357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5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APRESENTAÇÃO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6007320" y="2340000"/>
            <a:ext cx="2992680" cy="217620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206640" y="2416680"/>
            <a:ext cx="2853360" cy="208332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3240000" y="2371680"/>
            <a:ext cx="2700000" cy="2160000"/>
          </a:xfrm>
          <a:prstGeom prst="rect">
            <a:avLst/>
          </a:prstGeom>
          <a:ln w="0">
            <a:noFill/>
          </a:ln>
        </p:spPr>
      </p:pic>
      <p:pic>
        <p:nvPicPr>
          <p:cNvPr id="125" name="Google Shape;129;p21" descr=""/>
          <p:cNvPicPr/>
          <p:nvPr/>
        </p:nvPicPr>
        <p:blipFill>
          <a:blip r:embed="rId4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311760" y="1533600"/>
            <a:ext cx="8520120" cy="666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88000"/>
          </a:bodyPr>
          <a:p>
            <a:pPr marL="457200" indent="-304920">
              <a:lnSpc>
                <a:spcPct val="150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As atividades ocorrem em uma infraestrutura que disponibiliza, além das salas de aula, espaços de laboratórios dedicados a diversas áreas.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1280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36;p22" descr=""/>
          <p:cNvPicPr/>
          <p:nvPr/>
        </p:nvPicPr>
        <p:blipFill>
          <a:blip r:embed="rId1"/>
          <a:stretch/>
        </p:blipFill>
        <p:spPr>
          <a:xfrm>
            <a:off x="215280" y="1385280"/>
            <a:ext cx="4895280" cy="3262680"/>
          </a:xfrm>
          <a:prstGeom prst="rect">
            <a:avLst/>
          </a:prstGeom>
          <a:ln w="0">
            <a:noFill/>
          </a:ln>
        </p:spPr>
      </p:pic>
      <p:pic>
        <p:nvPicPr>
          <p:cNvPr id="129" name="Google Shape;137;p22" descr=""/>
          <p:cNvPicPr/>
          <p:nvPr/>
        </p:nvPicPr>
        <p:blipFill>
          <a:blip r:embed="rId2"/>
          <a:stretch/>
        </p:blipFill>
        <p:spPr>
          <a:xfrm>
            <a:off x="360" y="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30" name="PlaceHolder 1"/>
          <p:cNvSpPr>
            <a:spLocks noGrp="1"/>
          </p:cNvSpPr>
          <p:nvPr>
            <p:ph/>
          </p:nvPr>
        </p:nvSpPr>
        <p:spPr>
          <a:xfrm>
            <a:off x="5220000" y="1801080"/>
            <a:ext cx="3780000" cy="3598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5280">
              <a:lnSpc>
                <a:spcPct val="150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também conta com a BIUNILA, biblioteca da instituição, com um acervo disponível em duas unidades. E também a plataforma “Minha Biblioteca”, um recurso digital para acesso a ebooks acadêmicos e técnicos. A plataforma oferece mais de 10 mil títulos de 16 grandes editoras e 42 selos editoriais, abrangendo diversas áreas do conhecimento.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title"/>
          </p:nvPr>
        </p:nvSpPr>
        <p:spPr>
          <a:xfrm>
            <a:off x="5059440" y="1065240"/>
            <a:ext cx="431280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4744080" cy="5143680"/>
          </a:xfrm>
          <a:prstGeom prst="rect">
            <a:avLst/>
          </a:prstGeom>
          <a:ln w="0">
            <a:noFill/>
          </a:ln>
        </p:spPr>
      </p:pic>
      <p:pic>
        <p:nvPicPr>
          <p:cNvPr id="133" name="Google Shape;145;p23" descr=""/>
          <p:cNvPicPr/>
          <p:nvPr/>
        </p:nvPicPr>
        <p:blipFill>
          <a:blip r:embed="rId2"/>
          <a:stretch/>
        </p:blipFill>
        <p:spPr>
          <a:xfrm>
            <a:off x="4366440" y="0"/>
            <a:ext cx="4777200" cy="5142960"/>
          </a:xfrm>
          <a:prstGeom prst="rect">
            <a:avLst/>
          </a:prstGeom>
          <a:ln w="0">
            <a:noFill/>
          </a:ln>
        </p:spPr>
      </p:pic>
      <p:sp>
        <p:nvSpPr>
          <p:cNvPr id="134" name="PlaceHolder 1"/>
          <p:cNvSpPr>
            <a:spLocks noGrp="1"/>
          </p:cNvSpPr>
          <p:nvPr>
            <p:ph/>
          </p:nvPr>
        </p:nvSpPr>
        <p:spPr>
          <a:xfrm>
            <a:off x="4505400" y="2438280"/>
            <a:ext cx="4352760" cy="1881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7800">
              <a:lnSpc>
                <a:spcPct val="150000"/>
              </a:lnSpc>
              <a:buClr>
                <a:srgbClr val="ffffff"/>
              </a:buClr>
              <a:buFont typeface="Montserrat SemiBold"/>
              <a:buChar char="●"/>
            </a:pP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Hoje, a Universidade conta com um quadro funcional de aproximadamente mil servidores: mais de 400 professores – cerca de 90% desses são mestres ou doutores – e mais de 500 técnico-administrativos.</a:t>
            </a:r>
            <a:endParaRPr b="0" lang="pt-BR" sz="12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50000"/>
              </a:lnSpc>
              <a:buNone/>
              <a:tabLst>
                <a:tab algn="l" pos="0"/>
              </a:tabLst>
            </a:pPr>
            <a:endParaRPr b="0" lang="pt-BR" sz="12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title"/>
          </p:nvPr>
        </p:nvSpPr>
        <p:spPr>
          <a:xfrm>
            <a:off x="4678560" y="1598400"/>
            <a:ext cx="431280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PESSOAS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52;p24" descr=""/>
          <p:cNvPicPr/>
          <p:nvPr/>
        </p:nvPicPr>
        <p:blipFill>
          <a:blip r:embed="rId1"/>
          <a:stretch/>
        </p:blipFill>
        <p:spPr>
          <a:xfrm>
            <a:off x="0" y="504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019160" y="2150280"/>
            <a:ext cx="2962080" cy="69048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4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Obrigado!</a:t>
            </a:r>
            <a:endParaRPr b="0" lang="pt-B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3192480" y="3960000"/>
            <a:ext cx="3107520" cy="147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Avenida Tarquínio Joslin dos Santos, 1000 - Polo Universitário</a:t>
            </a:r>
            <a:endParaRPr b="1" lang="pt-BR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CEP: 85870-650 | Foz do Iguaçu - Paraná </a:t>
            </a:r>
            <a:endParaRPr b="1" lang="pt-BR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endParaRPr b="1" lang="pt-BR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https://portal.unila.edu.br</a:t>
            </a:r>
            <a:endParaRPr b="1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algn="ctr">
              <a:lnSpc>
                <a:spcPct val="150000"/>
              </a:lnSpc>
              <a:buNone/>
              <a:tabLst>
                <a:tab algn="l" pos="0"/>
              </a:tabLst>
            </a:pPr>
            <a:endParaRPr b="1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0" y="1440000"/>
            <a:ext cx="9180000" cy="23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62;p14" descr=""/>
          <p:cNvPicPr/>
          <p:nvPr/>
        </p:nvPicPr>
        <p:blipFill>
          <a:blip r:embed="rId1"/>
          <a:stretch/>
        </p:blipFill>
        <p:spPr>
          <a:xfrm>
            <a:off x="0" y="0"/>
            <a:ext cx="4777200" cy="5142960"/>
          </a:xfrm>
          <a:prstGeom prst="rect">
            <a:avLst/>
          </a:prstGeom>
          <a:ln w="0"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11280" y="1481040"/>
            <a:ext cx="351072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94d1"/>
                </a:solidFill>
                <a:latin typeface="Montserrat Black"/>
                <a:ea typeface="Montserrat Black"/>
              </a:rPr>
              <a:t>QUEM SOMOS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159480" y="2331360"/>
            <a:ext cx="4199400" cy="18126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4920">
              <a:lnSpc>
                <a:spcPct val="115000"/>
              </a:lnSpc>
              <a:buClr>
                <a:srgbClr val="ffffff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Fundada em 2010, a Universidade Federal da Integração Latino-Americana (UNILA) é uma universidade brasileira, pública e gratuita, com caráter internacional.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ffffff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Sua missão é contribuir para a integração latino-americana e caribenha por meio do conhecimento compartilhado e da cooperação solidária.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4467240" y="1440000"/>
            <a:ext cx="4532760" cy="30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4140000" y="1080000"/>
            <a:ext cx="4860000" cy="3600000"/>
          </a:xfrm>
          <a:prstGeom prst="rect">
            <a:avLst/>
          </a:prstGeom>
          <a:ln w="0">
            <a:noFill/>
          </a:ln>
        </p:spPr>
      </p:pic>
      <p:pic>
        <p:nvPicPr>
          <p:cNvPr id="86" name="Google Shape;70;p15" descr=""/>
          <p:cNvPicPr/>
          <p:nvPr/>
        </p:nvPicPr>
        <p:blipFill>
          <a:blip r:embed="rId2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/>
          </p:nvPr>
        </p:nvSpPr>
        <p:spPr>
          <a:xfrm>
            <a:off x="159480" y="2362320"/>
            <a:ext cx="3962520" cy="17809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528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1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está situada na cidade de Foz do Iguaçu, localizada no extremo oeste do Estado do Paraná, na Região Trinacional formada por Argentina, Brasil e Paraguai.</a:t>
            </a:r>
            <a:endParaRPr b="0" lang="pt-BR" sz="121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10" spc="-1" strike="noStrike">
              <a:solidFill>
                <a:srgbClr val="000000"/>
              </a:solidFill>
              <a:latin typeface="Arial"/>
            </a:endParaRPr>
          </a:p>
          <a:p>
            <a:pPr marL="457200" indent="-30528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1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localização de uma universidade dedicada à temática da integração ganha importância estratégica e simbólica na região.</a:t>
            </a:r>
            <a:endParaRPr b="0" lang="pt-BR" sz="12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611280" y="1481040"/>
            <a:ext cx="351072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QUEM SOMOS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78;p16" descr=""/>
          <p:cNvPicPr/>
          <p:nvPr/>
        </p:nvPicPr>
        <p:blipFill>
          <a:blip r:embed="rId1"/>
          <a:stretch/>
        </p:blipFill>
        <p:spPr>
          <a:xfrm>
            <a:off x="0" y="2160"/>
            <a:ext cx="9143640" cy="5139000"/>
          </a:xfrm>
          <a:prstGeom prst="rect">
            <a:avLst/>
          </a:prstGeom>
          <a:ln w="0">
            <a:noFill/>
          </a:ln>
        </p:spPr>
      </p:pic>
      <p:sp>
        <p:nvSpPr>
          <p:cNvPr id="90" name="PlaceHolder 1"/>
          <p:cNvSpPr>
            <a:spLocks noGrp="1"/>
          </p:cNvSpPr>
          <p:nvPr>
            <p:ph/>
          </p:nvPr>
        </p:nvSpPr>
        <p:spPr>
          <a:xfrm>
            <a:off x="4716720" y="1523880"/>
            <a:ext cx="397944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7000"/>
          </a:bodyPr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diferencial da UNILA é o seu caráter internacional, com olhar voltado às grandes questões latino-americanas. Assim, o objetivo da instituição é ter a metade dos estudantes oriunda de outros países da América Latina e Caribe.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Todos os cursos são elaborados visando à formação de profissionais com amplo conhecimento sobre a realidade do continente, para que, no futuro, os egressos possam contribuir dentro de sua área de atuação, propondo soluções aos problemas encontrados nos mais diversos países da América Latina e Caribe.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Além disso, a UNILA também promove o bilinguismo – tendo o português e o espanhol como línguas principais –, a interculturalidade e, finalmente, a interdisciplinaridade.</a:t>
            </a:r>
            <a:br/>
            <a:r>
              <a:rPr b="0" lang="pt-BR" sz="1000" spc="-1" strike="noStrike">
                <a:solidFill>
                  <a:srgbClr val="000000"/>
                </a:solidFill>
                <a:latin typeface="Montserrat SemiBold"/>
              </a:rPr>
              <a:t> 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title"/>
          </p:nvPr>
        </p:nvSpPr>
        <p:spPr>
          <a:xfrm>
            <a:off x="5175360" y="940320"/>
            <a:ext cx="3179520" cy="5072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6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QUEM SOMOS</a:t>
            </a:r>
            <a:endParaRPr b="0" lang="pt-BR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327600" y="1260000"/>
            <a:ext cx="4712400" cy="314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5077440" y="1763640"/>
            <a:ext cx="3742560" cy="2736360"/>
          </a:xfrm>
          <a:prstGeom prst="rect">
            <a:avLst/>
          </a:prstGeom>
          <a:ln w="0">
            <a:noFill/>
          </a:ln>
        </p:spPr>
      </p:pic>
      <p:pic>
        <p:nvPicPr>
          <p:cNvPr id="94" name="Google Shape;86;p17" descr=""/>
          <p:cNvPicPr/>
          <p:nvPr/>
        </p:nvPicPr>
        <p:blipFill>
          <a:blip r:embed="rId2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/>
          </p:nvPr>
        </p:nvSpPr>
        <p:spPr>
          <a:xfrm>
            <a:off x="388080" y="2099880"/>
            <a:ext cx="4471920" cy="2760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oferece 29 cursos de graduação, 09 cursos de especialização (pós-graduação </a:t>
            </a:r>
            <a:r>
              <a:rPr b="0" i="1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lato sensu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) e possui programas de pós-graduação </a:t>
            </a:r>
            <a:r>
              <a:rPr b="0" i="1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stricto sensu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, com 13 mestrados e 02 doutorado, nas mais diversas áreas do conhecimento.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processo seletivo dos cursos de graduação para brasileiros é feito pelo Sistema de Seleção Unificada (Sisu); já para os estudantes internacionais, a UNILA organiza o Processo Seletivo Internacional (PSI), por meio de edital específico.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Os processos seletivos da pós-graduação são regidos por editais próprios de cada programa.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Atualmente, a UNILA conta com mais de 4.241 estudantes matriculados, dentre graduação e pós-graduação, oriundos de mais de 30 países.</a:t>
            </a:r>
            <a:br/>
            <a:r>
              <a:rPr b="0" lang="pt-BR" sz="1000" spc="-1" strike="noStrike">
                <a:solidFill>
                  <a:srgbClr val="000000"/>
                </a:solidFill>
                <a:latin typeface="Montserrat SemiBold"/>
              </a:rPr>
              <a:t> 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br/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title"/>
          </p:nvPr>
        </p:nvSpPr>
        <p:spPr>
          <a:xfrm>
            <a:off x="839880" y="1090440"/>
            <a:ext cx="4264920" cy="889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ff94d1"/>
                </a:solidFill>
                <a:latin typeface="Montserrat Black"/>
                <a:ea typeface="Montserrat Black"/>
              </a:rPr>
              <a:t>ENSINO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680000" y="2520000"/>
            <a:ext cx="3240000" cy="2340000"/>
          </a:xfrm>
          <a:prstGeom prst="rect">
            <a:avLst/>
          </a:prstGeom>
          <a:ln w="0">
            <a:noFill/>
          </a:ln>
        </p:spPr>
      </p:pic>
      <p:pic>
        <p:nvPicPr>
          <p:cNvPr id="98" name="Google Shape;94;p18" descr=""/>
          <p:cNvPicPr/>
          <p:nvPr/>
        </p:nvPicPr>
        <p:blipFill>
          <a:blip r:embed="rId2"/>
          <a:stretch/>
        </p:blipFill>
        <p:spPr>
          <a:xfrm>
            <a:off x="4680000" y="360000"/>
            <a:ext cx="2742480" cy="2160000"/>
          </a:xfrm>
          <a:prstGeom prst="rect">
            <a:avLst/>
          </a:prstGeom>
          <a:ln w="0">
            <a:noFill/>
          </a:ln>
        </p:spPr>
      </p:pic>
      <p:pic>
        <p:nvPicPr>
          <p:cNvPr id="99" name="Google Shape;95;p18" descr=""/>
          <p:cNvPicPr/>
          <p:nvPr/>
        </p:nvPicPr>
        <p:blipFill>
          <a:blip r:embed="rId3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/>
          </p:nvPr>
        </p:nvSpPr>
        <p:spPr>
          <a:xfrm>
            <a:off x="149760" y="1258200"/>
            <a:ext cx="4530240" cy="3781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Além do ensino, a instituição, como universidade pública, também está calcada na pesquisa e extensão.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possui aproximadamente 300 projetos de extensão em execução e que envolvem mais de 1000 estudantes, atuando na produção de conhecimento tanto nas comunidades local e regional.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comunidade acadêmica da UNILA apresenta uma produção intelectual e científica em diversas temáticas importantes para a sociedade e de abrangência local e internacional. Com registro de mais de 300 projetos de pesquisas no último ano, a UNILA contribui para a compreensão da realidade, assim como para o processo de integração latino-americana e caribenha. 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title"/>
          </p:nvPr>
        </p:nvSpPr>
        <p:spPr>
          <a:xfrm>
            <a:off x="630360" y="243000"/>
            <a:ext cx="426492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PESQUISA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E EXTENSÃO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4562280" y="2340000"/>
            <a:ext cx="2880360" cy="2160000"/>
          </a:xfrm>
          <a:prstGeom prst="rect">
            <a:avLst/>
          </a:prstGeom>
          <a:ln w="0">
            <a:noFill/>
          </a:ln>
        </p:spPr>
      </p:pic>
      <p:pic>
        <p:nvPicPr>
          <p:cNvPr id="103" name="Google Shape;103;p19" descr=""/>
          <p:cNvPicPr/>
          <p:nvPr/>
        </p:nvPicPr>
        <p:blipFill>
          <a:blip r:embed="rId2"/>
          <a:stretch/>
        </p:blipFill>
        <p:spPr>
          <a:xfrm>
            <a:off x="1260360" y="2381040"/>
            <a:ext cx="3207240" cy="2138760"/>
          </a:xfrm>
          <a:prstGeom prst="rect">
            <a:avLst/>
          </a:prstGeom>
          <a:ln w="0">
            <a:noFill/>
          </a:ln>
        </p:spPr>
      </p:pic>
      <p:pic>
        <p:nvPicPr>
          <p:cNvPr id="104" name="Google Shape;104;p19" descr=""/>
          <p:cNvPicPr/>
          <p:nvPr/>
        </p:nvPicPr>
        <p:blipFill>
          <a:blip r:embed="rId3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05" name="PlaceHolder 1"/>
          <p:cNvSpPr>
            <a:spLocks noGrp="1"/>
          </p:cNvSpPr>
          <p:nvPr>
            <p:ph/>
          </p:nvPr>
        </p:nvSpPr>
        <p:spPr>
          <a:xfrm>
            <a:off x="667800" y="1600200"/>
            <a:ext cx="7157520" cy="685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4920" algn="ctr">
              <a:lnSpc>
                <a:spcPct val="115000"/>
              </a:lnSpc>
              <a:buClr>
                <a:srgbClr val="ffffff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A Universidade realiza suas atividades em cinco unidades e no </a:t>
            </a:r>
            <a:r>
              <a:rPr b="0" i="1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Campus</a:t>
            </a: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 Integração.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marL="914400"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1280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1992600" y="4443840"/>
            <a:ext cx="1742760" cy="327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Campus Integração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74920" y="4443840"/>
            <a:ext cx="1742760" cy="489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Unidade Jardim Universitário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360000" y="2160000"/>
            <a:ext cx="3060000" cy="2360160"/>
          </a:xfrm>
          <a:prstGeom prst="rect">
            <a:avLst/>
          </a:prstGeom>
          <a:ln w="0">
            <a:noFill/>
          </a:ln>
        </p:spPr>
      </p:pic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3240000" y="2458080"/>
            <a:ext cx="3600000" cy="2401920"/>
          </a:xfrm>
          <a:prstGeom prst="rect">
            <a:avLst/>
          </a:prstGeom>
          <a:ln w="0">
            <a:noFill/>
          </a:ln>
        </p:spPr>
      </p:pic>
      <p:pic>
        <p:nvPicPr>
          <p:cNvPr id="111" name="Google Shape;115;p20" descr=""/>
          <p:cNvPicPr/>
          <p:nvPr/>
        </p:nvPicPr>
        <p:blipFill>
          <a:blip r:embed="rId3"/>
          <a:stretch/>
        </p:blipFill>
        <p:spPr>
          <a:xfrm>
            <a:off x="5879160" y="2400480"/>
            <a:ext cx="3210840" cy="2135160"/>
          </a:xfrm>
          <a:prstGeom prst="rect">
            <a:avLst/>
          </a:prstGeom>
          <a:ln w="0">
            <a:noFill/>
          </a:ln>
        </p:spPr>
      </p:pic>
      <p:pic>
        <p:nvPicPr>
          <p:cNvPr id="112" name="Google Shape;116;p20" descr=""/>
          <p:cNvPicPr/>
          <p:nvPr/>
        </p:nvPicPr>
        <p:blipFill>
          <a:blip r:embed="rId4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1"/>
          <p:cNvSpPr>
            <a:spLocks noGrp="1"/>
          </p:cNvSpPr>
          <p:nvPr>
            <p:ph/>
          </p:nvPr>
        </p:nvSpPr>
        <p:spPr>
          <a:xfrm>
            <a:off x="667800" y="1600200"/>
            <a:ext cx="7157520" cy="685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4920" algn="ctr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Universidade realiza suas atividades em cinco unidades e no </a:t>
            </a:r>
            <a:r>
              <a:rPr b="0" i="1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Campus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 Integração.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12800" cy="7387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855360" y="4520160"/>
            <a:ext cx="1742760" cy="327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PTI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3700440" y="4520160"/>
            <a:ext cx="1742760" cy="327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Administrativa Vila A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6120000" y="4455720"/>
            <a:ext cx="2423880" cy="6879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Portal da Foz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Almoxarifado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6;p 1" descr=""/>
          <p:cNvPicPr/>
          <p:nvPr/>
        </p:nvPicPr>
        <p:blipFill>
          <a:blip r:embed="rId1"/>
          <a:stretch/>
        </p:blipFill>
        <p:spPr>
          <a:xfrm>
            <a:off x="0" y="2160"/>
            <a:ext cx="9143640" cy="5138640"/>
          </a:xfrm>
          <a:prstGeom prst="rect">
            <a:avLst/>
          </a:prstGeom>
          <a:ln w="0">
            <a:noFill/>
          </a:ln>
        </p:spPr>
      </p:pic>
      <p:sp>
        <p:nvSpPr>
          <p:cNvPr id="119" name="PlaceHolder 1"/>
          <p:cNvSpPr>
            <a:spLocks noGrp="1"/>
          </p:cNvSpPr>
          <p:nvPr>
            <p:ph/>
          </p:nvPr>
        </p:nvSpPr>
        <p:spPr>
          <a:xfrm>
            <a:off x="127800" y="1620000"/>
            <a:ext cx="4012200" cy="3600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1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As obras do novo campus da Universidade Federal da Integração Latino-Americana (UNILA), chamado Campus Arandu, foram retomadas após um acordo de cooperação entre o UNOPS, organismo da ONU especializado em infraestrutura, e o Governo Federal, através do Ministério da Educação e da UNILA. Os recursos financeiros foram destinados pela Itaipu Binacional.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1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UNOPS está trabalhando na implementação da fase 1 das obras, que contempla a finalização do Edifício Central, do Restaurante Universitário e do Bloco de Salas de Aula. Estão previstas entregas escalonadas ao longo de 3 anos.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 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title"/>
          </p:nvPr>
        </p:nvSpPr>
        <p:spPr>
          <a:xfrm>
            <a:off x="540000" y="1080000"/>
            <a:ext cx="3960000" cy="1080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CAMPUS ARANDU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4140000" y="1080000"/>
            <a:ext cx="4357800" cy="371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Application>LibreOffice/7.2.5.2$Windows_X86_64 LibreOffice_project/499f9727c189e6ef3471021d6132d4c694f357e5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2024-11-04T17:58:31Z</dcterms:modified>
  <cp:revision>2</cp:revision>
  <dc:subject/>
  <dc:title/>
</cp:coreProperties>
</file>