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9.png" ContentType="image/png"/>
  <Override PartName="/ppt/media/image21.jpeg" ContentType="image/jpeg"/>
  <Override PartName="/ppt/media/image2.png" ContentType="image/png"/>
  <Override PartName="/ppt/media/image25.png" ContentType="image/png"/>
  <Override PartName="/ppt/media/image6.jpeg" ContentType="image/jpeg"/>
  <Override PartName="/ppt/media/image11.jpeg" ContentType="image/jpeg"/>
  <Override PartName="/ppt/media/image7.png" ContentType="image/png"/>
  <Override PartName="/ppt/media/image22.jpeg" ContentType="image/jpeg"/>
  <Override PartName="/ppt/media/image9.png" ContentType="image/png"/>
  <Override PartName="/ppt/media/image4.png" ContentType="image/png"/>
  <Override PartName="/ppt/media/image27.png" ContentType="image/png"/>
  <Override PartName="/ppt/media/image13.jpeg" ContentType="image/jpeg"/>
  <Override PartName="/ppt/media/image8.jpeg" ContentType="image/jpeg"/>
  <Override PartName="/ppt/media/image5.png" ContentType="image/png"/>
  <Override PartName="/ppt/media/image10.jpeg" ContentType="image/jpeg"/>
  <Override PartName="/ppt/media/image30.png" ContentType="image/png"/>
  <Override PartName="/ppt/media/image3.jpeg" ContentType="image/jpeg"/>
  <Override PartName="/ppt/media/image24.jpeg" ContentType="image/jpeg"/>
  <Override PartName="/ppt/media/image31.png" ContentType="image/png"/>
  <Override PartName="/ppt/media/image1.png" ContentType="image/png"/>
  <Override PartName="/ppt/media/image14.jpeg" ContentType="image/jpeg"/>
  <Override PartName="/ppt/media/image16.jpeg" ContentType="image/jpeg"/>
  <Override PartName="/ppt/media/image17.jpeg" ContentType="image/jpeg"/>
  <Override PartName="/ppt/media/image15.png" ContentType="image/png"/>
  <Override PartName="/ppt/media/image18.jpeg" ContentType="image/jpeg"/>
  <Override PartName="/ppt/media/image19.png" ContentType="image/png"/>
  <Override PartName="/ppt/media/image20.png" ContentType="image/png"/>
  <Override PartName="/ppt/media/image28.jpeg" ContentType="image/jpeg"/>
  <Override PartName="/ppt/media/image12.png" ContentType="image/png"/>
  <Override PartName="/ppt/media/image23.jpeg" ContentType="image/jpeg"/>
  <Override PartName="/ppt/media/image26.jpeg" ContentType="image/jpeg"/>
  <Override PartName="/ppt/presProps.xml" ContentType="application/vnd.openxmlformats-officedocument.presentationml.presPro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</a:t>
            </a:r>
            <a:r>
              <a:rPr b="0" lang="pt-BR" sz="3200" spc="-1" strike="noStrike">
                <a:latin typeface="Arial"/>
              </a:rPr>
              <a:t>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64840" y="1833120"/>
            <a:ext cx="8516520" cy="1446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b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Universi</a:t>
            </a: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dade </a:t>
            </a: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Federal </a:t>
            </a: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da</a:t>
            </a:r>
            <a:endParaRPr b="0" lang="pt-BR" sz="35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Integraç</a:t>
            </a: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ão </a:t>
            </a: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Latino-</a:t>
            </a: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America</a:t>
            </a:r>
            <a:r>
              <a:rPr b="0" lang="pt-BR" sz="35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na</a:t>
            </a:r>
            <a:endParaRPr b="0" lang="pt-BR" sz="35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6917040" y="4367160"/>
            <a:ext cx="1937520" cy="353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15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APRESENTAÇÃO</a:t>
            </a:r>
            <a:endParaRPr b="0" lang="pt-BR" sz="1500" spc="-1" strike="noStrike"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6007320" y="2340000"/>
            <a:ext cx="2989080" cy="2172600"/>
          </a:xfrm>
          <a:prstGeom prst="rect">
            <a:avLst/>
          </a:prstGeom>
          <a:ln w="0">
            <a:noFill/>
          </a:ln>
        </p:spPr>
      </p:pic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242640" y="2416680"/>
            <a:ext cx="2849760" cy="2079720"/>
          </a:xfrm>
          <a:prstGeom prst="rect">
            <a:avLst/>
          </a:prstGeom>
          <a:ln w="0">
            <a:noFill/>
          </a:ln>
        </p:spPr>
      </p:pic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3240000" y="2371680"/>
            <a:ext cx="2696400" cy="2156400"/>
          </a:xfrm>
          <a:prstGeom prst="rect">
            <a:avLst/>
          </a:prstGeom>
          <a:ln w="0">
            <a:noFill/>
          </a:ln>
        </p:spPr>
      </p:pic>
      <p:pic>
        <p:nvPicPr>
          <p:cNvPr id="123" name="" descr=""/>
          <p:cNvPicPr/>
          <p:nvPr/>
        </p:nvPicPr>
        <p:blipFill>
          <a:blip r:embed="rId4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124" name="PlaceHolder 1"/>
          <p:cNvSpPr>
            <a:spLocks noGrp="1"/>
          </p:cNvSpPr>
          <p:nvPr>
            <p:ph/>
          </p:nvPr>
        </p:nvSpPr>
        <p:spPr>
          <a:xfrm>
            <a:off x="311760" y="1533600"/>
            <a:ext cx="8516520" cy="663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 fontScale="87000"/>
          </a:bodyPr>
          <a:p>
            <a:pPr marL="457200" indent="-304920">
              <a:lnSpc>
                <a:spcPct val="150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As atividades ocorrem em uma infraestrutura que disponibiliza, além das salas de aula, espaços de laboratórios dedicados a diversas áreas.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title"/>
          </p:nvPr>
        </p:nvSpPr>
        <p:spPr>
          <a:xfrm>
            <a:off x="2287800" y="784800"/>
            <a:ext cx="430920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36;p22" descr=""/>
          <p:cNvPicPr/>
          <p:nvPr/>
        </p:nvPicPr>
        <p:blipFill>
          <a:blip r:embed="rId1"/>
          <a:stretch/>
        </p:blipFill>
        <p:spPr>
          <a:xfrm>
            <a:off x="215280" y="1260000"/>
            <a:ext cx="4891680" cy="3259080"/>
          </a:xfrm>
          <a:prstGeom prst="rect">
            <a:avLst/>
          </a:prstGeom>
          <a:ln w="0">
            <a:noFill/>
          </a:ln>
        </p:spPr>
      </p:pic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/>
          </p:nvPr>
        </p:nvSpPr>
        <p:spPr>
          <a:xfrm>
            <a:off x="4680720" y="1261800"/>
            <a:ext cx="3776400" cy="35953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05280">
              <a:lnSpc>
                <a:spcPct val="150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também conta com a BIUNILA, biblioteca da instituição, com um acervo disponível em duas unidades. E também a plataforma “Minha Biblioteca”, um recurso digital para acesso a e-books acadêmicos e técnicos. A plataforma oferece mais de 10 mil títulos de 16 grandes editoras e 42 selos editoriais, abrangendo diversas áreas do conhecimento.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title"/>
          </p:nvPr>
        </p:nvSpPr>
        <p:spPr>
          <a:xfrm>
            <a:off x="2743920" y="522000"/>
            <a:ext cx="3769200" cy="55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720000" y="176040"/>
            <a:ext cx="4317120" cy="4681080"/>
          </a:xfrm>
          <a:prstGeom prst="rect">
            <a:avLst/>
          </a:prstGeom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2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132" name="PlaceHolder 1"/>
          <p:cNvSpPr>
            <a:spLocks noGrp="1"/>
          </p:cNvSpPr>
          <p:nvPr>
            <p:ph/>
          </p:nvPr>
        </p:nvSpPr>
        <p:spPr>
          <a:xfrm>
            <a:off x="5040000" y="1800000"/>
            <a:ext cx="3814560" cy="2516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07800">
              <a:lnSpc>
                <a:spcPct val="150000"/>
              </a:lnSpc>
              <a:buClr>
                <a:srgbClr val="ffffff"/>
              </a:buClr>
              <a:buFont typeface="Montserrat SemiBold"/>
              <a:buChar char="●"/>
            </a:pP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Hoje, a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Universidade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conta com um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quadro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funcional de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aproximadame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nte mil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servidores: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mais de 400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professores –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cerca de 90%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desses são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mestres ou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doutores – e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mais de 500 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técnico-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administrativos</a:t>
            </a:r>
            <a:r>
              <a:rPr b="0" lang="pt-BR" sz="125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.</a:t>
            </a:r>
            <a:endParaRPr b="0" lang="pt-BR" sz="1250" spc="-1" strike="noStrike">
              <a:latin typeface="Arial"/>
            </a:endParaRPr>
          </a:p>
          <a:p>
            <a:pPr marL="457200">
              <a:lnSpc>
                <a:spcPct val="150000"/>
              </a:lnSpc>
              <a:buNone/>
              <a:tabLst>
                <a:tab algn="l" pos="0"/>
              </a:tabLst>
            </a:pPr>
            <a:endParaRPr b="0" lang="pt-BR" sz="125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title"/>
          </p:nvPr>
        </p:nvSpPr>
        <p:spPr>
          <a:xfrm>
            <a:off x="5472000" y="1170000"/>
            <a:ext cx="196920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PESSOAS</a:t>
            </a:r>
            <a:endParaRPr b="0" lang="pt-BR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-849960" y="1440000"/>
            <a:ext cx="10207440" cy="2267640"/>
          </a:xfrm>
          <a:prstGeom prst="rect">
            <a:avLst/>
          </a:prstGeom>
          <a:ln w="0">
            <a:noFill/>
          </a:ln>
        </p:spPr>
      </p:pic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0" y="5760"/>
            <a:ext cx="9141120" cy="5135400"/>
          </a:xfrm>
          <a:prstGeom prst="rect">
            <a:avLst/>
          </a:prstGeom>
          <a:ln w="0">
            <a:noFill/>
          </a:ln>
        </p:spPr>
      </p:pic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3060000" y="390600"/>
            <a:ext cx="2958480" cy="6868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40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Obrigado!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2700000" y="3927960"/>
            <a:ext cx="310392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pt-BR" sz="1000" spc="-1" strike="noStrike">
                <a:solidFill>
                  <a:srgbClr val="ffffff"/>
                </a:solidFill>
                <a:latin typeface="Montserrat Medium"/>
                <a:ea typeface="Montserrat Medium"/>
              </a:rPr>
              <a:t>Avenida Tarquínio Joslin dos Santos, 1000 - Polo Universitário</a:t>
            </a:r>
            <a:endParaRPr b="0" lang="pt-BR" sz="10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pt-BR" sz="1000" spc="-1" strike="noStrike">
                <a:solidFill>
                  <a:srgbClr val="ffffff"/>
                </a:solidFill>
                <a:latin typeface="Montserrat Medium"/>
                <a:ea typeface="Montserrat Medium"/>
              </a:rPr>
              <a:t>CEP: 85870-650 | Foz do Iguaçu - Paraná </a:t>
            </a:r>
            <a:endParaRPr b="0" lang="pt-BR" sz="10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pt-BR" sz="1000" spc="-1" strike="noStrike">
                <a:solidFill>
                  <a:srgbClr val="ffffff"/>
                </a:solidFill>
                <a:latin typeface="Montserrat Medium"/>
                <a:ea typeface="Montserrat Medium"/>
              </a:rPr>
              <a:t>https://portal.unila.edu.br</a:t>
            </a:r>
            <a:endParaRPr b="0" lang="pt-BR" sz="1000" spc="-1" strike="noStrike">
              <a:latin typeface="Arial"/>
            </a:endParaRPr>
          </a:p>
          <a:p>
            <a:pPr marL="457200" algn="ctr">
              <a:lnSpc>
                <a:spcPct val="150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0" y="-1080"/>
            <a:ext cx="4768200" cy="5140440"/>
          </a:xfrm>
          <a:prstGeom prst="rect">
            <a:avLst/>
          </a:prstGeom>
          <a:ln w="0">
            <a:noFill/>
          </a:ln>
        </p:spPr>
      </p:pic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080000" y="882000"/>
            <a:ext cx="350712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QUEM SOMOS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159480" y="1800000"/>
            <a:ext cx="3977640" cy="2337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04920">
              <a:lnSpc>
                <a:spcPct val="115000"/>
              </a:lnSpc>
              <a:buClr>
                <a:srgbClr val="ffffff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Fundada em 2010, a Universidade Federal da Integração Latino-Americana (UNILA) é uma universidade brasileira, pública e gratuita, com caráter internacional.</a:t>
            </a:r>
            <a:endParaRPr b="0" lang="pt-BR" sz="1200" spc="-1" strike="noStrike">
              <a:latin typeface="Arial"/>
            </a:endParaRPr>
          </a:p>
          <a:p>
            <a:pPr marL="457200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2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ffffff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Sua missão é contribuir para a integração latino-americana e caribenha por meio do conhecimento compartilhado e da cooperação solidária.</a:t>
            </a:r>
            <a:endParaRPr b="0" lang="pt-BR" sz="1200" spc="-1" strike="noStrike">
              <a:latin typeface="Arial"/>
            </a:endParaRPr>
          </a:p>
          <a:p>
            <a:pPr marL="457200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200" spc="-1" strike="noStrike"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4467240" y="1440000"/>
            <a:ext cx="4529160" cy="302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4101480" y="1044000"/>
            <a:ext cx="5040720" cy="3732840"/>
          </a:xfrm>
          <a:prstGeom prst="rect">
            <a:avLst/>
          </a:prstGeom>
          <a:ln w="0">
            <a:noFill/>
          </a:ln>
        </p:spPr>
      </p:pic>
      <p:pic>
        <p:nvPicPr>
          <p:cNvPr id="84" name="" descr=""/>
          <p:cNvPicPr/>
          <p:nvPr/>
        </p:nvPicPr>
        <p:blipFill>
          <a:blip r:embed="rId2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/>
          </p:nvPr>
        </p:nvSpPr>
        <p:spPr>
          <a:xfrm>
            <a:off x="159480" y="2254320"/>
            <a:ext cx="3958920" cy="17773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0528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1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está situada na cidade de Foz do Iguaçu, localizada no extremo oeste do Estado do Paraná, na Região Trinacional formada por Argentina, Brasil e Paraguai.</a:t>
            </a:r>
            <a:endParaRPr b="0" lang="pt-BR" sz="1210" spc="-1" strike="noStrike">
              <a:latin typeface="Arial"/>
            </a:endParaRPr>
          </a:p>
          <a:p>
            <a:pPr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10" spc="-1" strike="noStrike">
              <a:latin typeface="Arial"/>
            </a:endParaRPr>
          </a:p>
          <a:p>
            <a:pPr marL="457200" indent="-30528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1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localização de uma universidade dedicada à temática da integração ganha importância estratégica e simbólica na região.</a:t>
            </a:r>
            <a:endParaRPr b="0" lang="pt-BR" sz="121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title"/>
          </p:nvPr>
        </p:nvSpPr>
        <p:spPr>
          <a:xfrm>
            <a:off x="611280" y="1373040"/>
            <a:ext cx="350712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QUEM SOMOS</a:t>
            </a:r>
            <a:endParaRPr b="0" lang="pt-BR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327600" y="1260000"/>
            <a:ext cx="4708800" cy="3139920"/>
          </a:xfrm>
          <a:prstGeom prst="rect">
            <a:avLst/>
          </a:prstGeom>
          <a:ln w="0">
            <a:noFill/>
          </a:ln>
        </p:spPr>
      </p:pic>
      <p:pic>
        <p:nvPicPr>
          <p:cNvPr id="88" name="" descr=""/>
          <p:cNvPicPr/>
          <p:nvPr/>
        </p:nvPicPr>
        <p:blipFill>
          <a:blip r:embed="rId2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89" name="PlaceHolder 1"/>
          <p:cNvSpPr>
            <a:spLocks noGrp="1"/>
          </p:cNvSpPr>
          <p:nvPr>
            <p:ph/>
          </p:nvPr>
        </p:nvSpPr>
        <p:spPr>
          <a:xfrm>
            <a:off x="4824720" y="1523880"/>
            <a:ext cx="3975840" cy="34124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marL="457200" indent="-29196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 diferencial da UNILA é o seu caráter internacional, com olhar voltado às grandes questões latino-americanas. Assim, o objetivo da instituição é ter a metade dos estudantes oriunda de outros países da América Latina e Caribe.</a:t>
            </a:r>
            <a:endParaRPr b="0" lang="pt-BR" sz="1000" spc="-1" strike="noStrike"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  <a:p>
            <a:pPr marL="457200" indent="-29196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Todos os cursos são elaborados visando à formação de profissionais com amplo conhecimento sobre a realidade do continente, para que, no futuro, os egressos possam contribuir dentro de sua área de atuação, propondo soluções aos problemas encontrados nos mais diversos países da América Latina e Caribe.</a:t>
            </a:r>
            <a:endParaRPr b="0" lang="pt-BR" sz="1000" spc="-1" strike="noStrike"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  <a:p>
            <a:pPr marL="457200" indent="-29196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Além disso, a UNILA também promove o bilinguismo – tendo o português e o espanhol como línguas principais –, a interculturalidade e, finalmente, a interdisciplinaridade.</a:t>
            </a:r>
            <a:br>
              <a:rPr sz="3200"/>
            </a:b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 </a:t>
            </a:r>
            <a:endParaRPr b="0" lang="pt-BR" sz="10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title"/>
          </p:nvPr>
        </p:nvSpPr>
        <p:spPr>
          <a:xfrm>
            <a:off x="5283360" y="940320"/>
            <a:ext cx="3175920" cy="5036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6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QUEM SOMOS</a:t>
            </a:r>
            <a:endParaRPr b="0" lang="pt-BR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5220000" y="1868040"/>
            <a:ext cx="2877120" cy="2102400"/>
          </a:xfrm>
          <a:prstGeom prst="rect">
            <a:avLst/>
          </a:prstGeom>
          <a:ln w="0">
            <a:noFill/>
          </a:ln>
        </p:spPr>
      </p:pic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93" name="PlaceHolder 1"/>
          <p:cNvSpPr>
            <a:spLocks noGrp="1"/>
          </p:cNvSpPr>
          <p:nvPr>
            <p:ph/>
          </p:nvPr>
        </p:nvSpPr>
        <p:spPr>
          <a:xfrm>
            <a:off x="540000" y="1800000"/>
            <a:ext cx="4468320" cy="27565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oferece 29 cursos de graduação, 9 cursos de especialização (pós-graduação </a:t>
            </a:r>
            <a:r>
              <a:rPr b="0" i="1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lato sensu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) e possui 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programas de pós-graduação </a:t>
            </a:r>
            <a:r>
              <a:rPr b="0" i="1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stricto sensu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, com 13 mestrados e 2 doutorados, nas mais diversas áreas do 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conhecimento.</a:t>
            </a:r>
            <a:endParaRPr b="0" lang="pt-BR" sz="1000" spc="-1" strike="noStrike"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 processo seletivo dos cursos de graduação para brasileiros é feito pelo Sistema de Seleção Unificada 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(Sisu); já para os estudantes internacionais, a UNILA organiza o Processo Seletivo Internacional (PSI), por 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meio de edital específico.</a:t>
            </a:r>
            <a:endParaRPr b="0" lang="pt-BR" sz="1000" spc="-1" strike="noStrike"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Os processos seletivos da pós-graduação são regidos por editais próprios de cada programa.</a:t>
            </a:r>
            <a:endParaRPr b="0" lang="pt-BR" sz="1000" spc="-1" strike="noStrike"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  <a:p>
            <a:pPr marL="457200" indent="-291960">
              <a:lnSpc>
                <a:spcPct val="9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Atualmente, a UNILA conta com mais de 4.241 estudantes matriculados, entre graduação e pós-graduação, </a:t>
            </a: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oriundos de mais de 30 países.</a:t>
            </a:r>
            <a:br>
              <a:rPr sz="3200"/>
            </a:br>
            <a:r>
              <a:rPr b="0" lang="pt-BR" sz="10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 </a:t>
            </a:r>
            <a:endParaRPr b="0" lang="pt-BR" sz="1000" spc="-1" strike="noStrike">
              <a:latin typeface="Arial"/>
            </a:endParaRPr>
          </a:p>
          <a:p>
            <a:pPr marL="457200">
              <a:lnSpc>
                <a:spcPct val="95000"/>
              </a:lnSpc>
              <a:buNone/>
              <a:tabLst>
                <a:tab algn="l" pos="0"/>
              </a:tabLst>
            </a:pPr>
            <a:br>
              <a:rPr sz="1000"/>
            </a:br>
            <a:endParaRPr b="0" lang="pt-BR" sz="10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title"/>
          </p:nvPr>
        </p:nvSpPr>
        <p:spPr>
          <a:xfrm>
            <a:off x="955800" y="1090440"/>
            <a:ext cx="4261320" cy="885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800" spc="-1" strike="noStrike">
                <a:solidFill>
                  <a:srgbClr val="ff0000"/>
                </a:solidFill>
                <a:latin typeface="Montserrat Black"/>
                <a:ea typeface="Montserrat Black"/>
              </a:rPr>
              <a:t>ENSINO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5400720" y="2520000"/>
            <a:ext cx="3236400" cy="2336400"/>
          </a:xfrm>
          <a:prstGeom prst="rect">
            <a:avLst/>
          </a:prstGeom>
          <a:ln w="0">
            <a:noFill/>
          </a:ln>
        </p:spPr>
      </p:pic>
      <p:pic>
        <p:nvPicPr>
          <p:cNvPr id="96" name="Google Shape;94;p18" descr=""/>
          <p:cNvPicPr/>
          <p:nvPr/>
        </p:nvPicPr>
        <p:blipFill>
          <a:blip r:embed="rId2"/>
          <a:stretch/>
        </p:blipFill>
        <p:spPr>
          <a:xfrm>
            <a:off x="5580000" y="360000"/>
            <a:ext cx="2738880" cy="2156400"/>
          </a:xfrm>
          <a:prstGeom prst="rect">
            <a:avLst/>
          </a:prstGeom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3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/>
          </p:nvPr>
        </p:nvSpPr>
        <p:spPr>
          <a:xfrm>
            <a:off x="149760" y="1474920"/>
            <a:ext cx="4526640" cy="37782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0492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Além do ensino,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instituição,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como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universidade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pública,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também está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calcada na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pesquisa e na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extensão.</a:t>
            </a:r>
            <a:endParaRPr b="0" lang="pt-BR" sz="1200" spc="-1" strike="noStrike"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00" spc="-1" strike="noStrike">
              <a:latin typeface="Arial"/>
            </a:endParaRPr>
          </a:p>
          <a:p>
            <a:pPr marL="457200" indent="-30492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UNILA possui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aproximadamen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te 300 projetos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de extensão em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execução e que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envolvem mais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de mil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estudantes,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atuando na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produção de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conhecimento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nas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comunidades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local e regional.</a:t>
            </a:r>
            <a:endParaRPr b="0" lang="pt-BR" sz="1200" spc="-1" strike="noStrike">
              <a:latin typeface="Arial"/>
            </a:endParaRPr>
          </a:p>
          <a:p>
            <a:pPr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00" spc="-1" strike="noStrike">
              <a:latin typeface="Arial"/>
            </a:endParaRPr>
          </a:p>
          <a:p>
            <a:pPr marL="457200" indent="-304920">
              <a:lnSpc>
                <a:spcPct val="105000"/>
              </a:lnSpc>
              <a:buClr>
                <a:srgbClr val="000000"/>
              </a:buClr>
              <a:buFont typeface="Montserrat SemiBold"/>
              <a:buChar char="●"/>
              <a:tabLst>
                <a:tab algn="l" pos="0"/>
              </a:tabLst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comunidade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acadêmica da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UNILA apresenta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uma produção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intelectual 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científica em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diversas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temáticas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importantes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para 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sociedade e de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abrangência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local 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internacional.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Com registro de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mais de 300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projetos de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pesquisas no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último ano, 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UNILA contribui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para 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compreensão da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realidade, assim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como para o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processo de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integração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latino-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americana e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caribenha. </a:t>
            </a:r>
            <a:endParaRPr b="0" lang="pt-BR" sz="1200" spc="-1" strike="noStrike"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00" spc="-1" strike="noStrike">
              <a:latin typeface="Arial"/>
            </a:endParaRPr>
          </a:p>
          <a:p>
            <a:pPr marL="457200">
              <a:lnSpc>
                <a:spcPct val="105000"/>
              </a:lnSpc>
              <a:buNone/>
              <a:tabLst>
                <a:tab algn="l" pos="0"/>
              </a:tabLst>
            </a:pPr>
            <a:endParaRPr b="0" lang="pt-BR" sz="12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title"/>
          </p:nvPr>
        </p:nvSpPr>
        <p:spPr>
          <a:xfrm>
            <a:off x="630360" y="243000"/>
            <a:ext cx="426132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PESQUISA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8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E EXTENSÃO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4501440" y="2340000"/>
            <a:ext cx="2876760" cy="2156400"/>
          </a:xfrm>
          <a:prstGeom prst="rect">
            <a:avLst/>
          </a:prstGeom>
          <a:ln w="0">
            <a:noFill/>
          </a:ln>
        </p:spPr>
      </p:pic>
      <p:pic>
        <p:nvPicPr>
          <p:cNvPr id="101" name="Google Shape;103;p19" descr=""/>
          <p:cNvPicPr/>
          <p:nvPr/>
        </p:nvPicPr>
        <p:blipFill>
          <a:blip r:embed="rId2"/>
          <a:stretch/>
        </p:blipFill>
        <p:spPr>
          <a:xfrm>
            <a:off x="1260360" y="2381040"/>
            <a:ext cx="3203640" cy="2135160"/>
          </a:xfrm>
          <a:prstGeom prst="rect">
            <a:avLst/>
          </a:prstGeom>
          <a:ln w="0"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103" name="PlaceHolder 1"/>
          <p:cNvSpPr>
            <a:spLocks noGrp="1"/>
          </p:cNvSpPr>
          <p:nvPr>
            <p:ph/>
          </p:nvPr>
        </p:nvSpPr>
        <p:spPr>
          <a:xfrm>
            <a:off x="667800" y="1600200"/>
            <a:ext cx="7153920" cy="6818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A Universidade realiza </a:t>
            </a: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suas atividades em </a:t>
            </a:r>
            <a:r>
              <a:rPr b="0" lang="pt-BR" sz="1200" spc="-1" strike="noStrike">
                <a:solidFill>
                  <a:srgbClr val="ffffff"/>
                </a:solidFill>
                <a:latin typeface="Montserrat SemiBold"/>
                <a:ea typeface="Montserrat SemiBold"/>
              </a:rPr>
              <a:t>cinco unidades.</a:t>
            </a:r>
            <a:endParaRPr b="0" lang="pt-BR" sz="1200" spc="-1" strike="noStrike">
              <a:latin typeface="Arial"/>
            </a:endParaRPr>
          </a:p>
          <a:p>
            <a:pPr marL="914400" algn="ctr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2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title"/>
          </p:nvPr>
        </p:nvSpPr>
        <p:spPr>
          <a:xfrm>
            <a:off x="2287800" y="784800"/>
            <a:ext cx="430920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1992600" y="4443840"/>
            <a:ext cx="1739160" cy="3243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ffffff"/>
                </a:solidFill>
                <a:latin typeface="Montserrat Medium"/>
                <a:ea typeface="Montserrat Medium"/>
              </a:rPr>
              <a:t>Campus Integração</a:t>
            </a:r>
            <a:endParaRPr b="0" lang="pt-BR" sz="10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5074920" y="4443840"/>
            <a:ext cx="1944360" cy="4863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ffffff"/>
                </a:solidFill>
                <a:latin typeface="Montserrat Medium"/>
                <a:ea typeface="Montserrat Medium"/>
              </a:rPr>
              <a:t>Unidade Jardim Universitário</a:t>
            </a:r>
            <a:endParaRPr b="0" lang="pt-BR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360000" y="2160000"/>
            <a:ext cx="3056400" cy="235656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3240000" y="2422080"/>
            <a:ext cx="3596400" cy="2398320"/>
          </a:xfrm>
          <a:prstGeom prst="rect">
            <a:avLst/>
          </a:prstGeom>
          <a:ln w="0">
            <a:noFill/>
          </a:ln>
        </p:spPr>
      </p:pic>
      <p:pic>
        <p:nvPicPr>
          <p:cNvPr id="109" name="Google Shape;115;p20" descr=""/>
          <p:cNvPicPr/>
          <p:nvPr/>
        </p:nvPicPr>
        <p:blipFill>
          <a:blip r:embed="rId3"/>
          <a:stretch/>
        </p:blipFill>
        <p:spPr>
          <a:xfrm>
            <a:off x="5879160" y="2400480"/>
            <a:ext cx="3207240" cy="2131560"/>
          </a:xfrm>
          <a:prstGeom prst="rect">
            <a:avLst/>
          </a:prstGeom>
          <a:ln w="0">
            <a:noFill/>
          </a:ln>
        </p:spPr>
      </p:pic>
      <p:pic>
        <p:nvPicPr>
          <p:cNvPr id="110" name="" descr=""/>
          <p:cNvPicPr/>
          <p:nvPr/>
        </p:nvPicPr>
        <p:blipFill>
          <a:blip r:embed="rId4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111" name="PlaceHolder 1"/>
          <p:cNvSpPr>
            <a:spLocks noGrp="1"/>
          </p:cNvSpPr>
          <p:nvPr>
            <p:ph/>
          </p:nvPr>
        </p:nvSpPr>
        <p:spPr>
          <a:xfrm>
            <a:off x="667800" y="1600200"/>
            <a:ext cx="7153920" cy="6818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04920" algn="ctr">
              <a:lnSpc>
                <a:spcPct val="11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 Universidade realiza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suas atividades em cinco 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unidades.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title"/>
          </p:nvPr>
        </p:nvSpPr>
        <p:spPr>
          <a:xfrm>
            <a:off x="2287800" y="784800"/>
            <a:ext cx="4309200" cy="735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3000" spc="-1" strike="noStrike">
                <a:solidFill>
                  <a:srgbClr val="000000"/>
                </a:solidFill>
                <a:latin typeface="Montserrat Black"/>
                <a:ea typeface="Montserrat Black"/>
              </a:rPr>
              <a:t>INFRAESTRUTURA</a:t>
            </a:r>
            <a:endParaRPr b="0" lang="pt-BR" sz="30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855360" y="4520160"/>
            <a:ext cx="1739160" cy="3243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Unidade Itaipu Parquetec</a:t>
            </a:r>
            <a:endParaRPr b="0" lang="pt-BR" sz="10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3700440" y="4520160"/>
            <a:ext cx="1739160" cy="3243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Unidade Edifício Rio Almada</a:t>
            </a:r>
            <a:endParaRPr b="0" lang="pt-BR" sz="10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120000" y="4455720"/>
            <a:ext cx="2420280" cy="6843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Unidade Portal da Foz</a:t>
            </a:r>
            <a:endParaRPr b="0" lang="pt-BR" sz="10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pt-BR" sz="1000" spc="-1" strike="noStrike">
                <a:solidFill>
                  <a:srgbClr val="000000"/>
                </a:solidFill>
                <a:latin typeface="Montserrat Medium"/>
                <a:ea typeface="Montserrat Medium"/>
              </a:rPr>
              <a:t>Almoxarifado</a:t>
            </a:r>
            <a:endParaRPr b="0" lang="pt-BR" sz="10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endParaRPr b="0" lang="pt-BR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3600" y="2880"/>
            <a:ext cx="9133560" cy="5140440"/>
          </a:xfrm>
          <a:prstGeom prst="rect">
            <a:avLst/>
          </a:prstGeom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/>
          </p:nvPr>
        </p:nvSpPr>
        <p:spPr>
          <a:xfrm>
            <a:off x="235800" y="1692000"/>
            <a:ext cx="4008600" cy="287712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1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As obras do novo campus da Universidade Federal da Integração Latino-Americana (UNILA), chamado Campus Arandu, foram retomadas após um acordo de cooperação entre o UNOPS, organismo da ONU especializado em infraestrutura, e o Governo Federal, através do Ministério da Educação e da UNILA. Os recursos financeiros foram destinados pela Itaipu Binacional.</a:t>
            </a:r>
            <a:endParaRPr b="0" lang="pt-BR" sz="11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</a:pPr>
            <a:endParaRPr b="0" lang="pt-BR" sz="1100" spc="-1" strike="noStrike">
              <a:latin typeface="Arial"/>
            </a:endParaRPr>
          </a:p>
          <a:p>
            <a:pPr marL="457200" indent="-304920">
              <a:lnSpc>
                <a:spcPct val="115000"/>
              </a:lnSpc>
              <a:buClr>
                <a:srgbClr val="000000"/>
              </a:buClr>
              <a:buFont typeface="Montserrat SemiBold"/>
              <a:buChar char="●"/>
            </a:pPr>
            <a:r>
              <a:rPr b="0" lang="pt-BR" sz="11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O UNOPS está trabalhando na implementação da fase 1 das obras, que contempla a finalização do Edifício Central, do Restaurante Universitário e do Bloco de Salas de Aula. Estão previstas entregas escalonadas ao longo de três anos.</a:t>
            </a:r>
            <a:r>
              <a:rPr b="0" lang="pt-BR" sz="1200" spc="-1" strike="noStrike">
                <a:solidFill>
                  <a:srgbClr val="000000"/>
                </a:solidFill>
                <a:latin typeface="Montserrat SemiBold"/>
                <a:ea typeface="Montserrat SemiBold"/>
              </a:rPr>
              <a:t> </a:t>
            </a:r>
            <a:endParaRPr b="0" lang="pt-BR" sz="12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684000" y="1188000"/>
            <a:ext cx="3956400" cy="10764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t-BR" sz="2400" spc="-1" strike="noStrike">
                <a:solidFill>
                  <a:srgbClr val="ffffff"/>
                </a:solidFill>
                <a:latin typeface="Montserrat Black"/>
                <a:ea typeface="Montserrat Black"/>
              </a:rPr>
              <a:t>CAMPUS ARANDU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2"/>
          <a:stretch/>
        </p:blipFill>
        <p:spPr>
          <a:xfrm>
            <a:off x="4680000" y="1080000"/>
            <a:ext cx="3621240" cy="306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dcterms:modified xsi:type="dcterms:W3CDTF">2025-04-08T14:14:50Z</dcterms:modified>
  <cp:revision>19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