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7559675" cy="10691800"/>
  <p:embeddedFontLst>
    <p:embeddedFont>
      <p:font typeface="Montserrat SemiBold"/>
      <p:regular r:id="rId19"/>
      <p:bold r:id="rId20"/>
      <p:italic r:id="rId21"/>
      <p:boldItalic r:id="rId22"/>
    </p:embeddedFont>
    <p:embeddedFont>
      <p:font typeface="Montserrat Black"/>
      <p:bold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571XZW3gT1MD8EL+ht1eER+4C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lack-boldItalic.fntdata"/><Relationship Id="rId23" Type="http://schemas.openxmlformats.org/officeDocument/2006/relationships/font" Target="fonts/MontserratBla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2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26"/>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2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2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2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27"/>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2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8"/>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28"/>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28"/>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28"/>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28"/>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28"/>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0" name="Shape 60"/>
        <p:cNvGrpSpPr/>
        <p:nvPr/>
      </p:nvGrpSpPr>
      <p:grpSpPr>
        <a:xfrm>
          <a:off x="0" y="0"/>
          <a:ext cx="0" cy="0"/>
          <a:chOff x="0" y="0"/>
          <a:chExt cx="0" cy="0"/>
        </a:xfrm>
      </p:grpSpPr>
      <p:sp>
        <p:nvSpPr>
          <p:cNvPr id="61" name="Google Shape;61;p2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3" name="Shape 63"/>
        <p:cNvGrpSpPr/>
        <p:nvPr/>
      </p:nvGrpSpPr>
      <p:grpSpPr>
        <a:xfrm>
          <a:off x="0" y="0"/>
          <a:ext cx="0" cy="0"/>
          <a:chOff x="0" y="0"/>
          <a:chExt cx="0" cy="0"/>
        </a:xfrm>
      </p:grpSpPr>
      <p:sp>
        <p:nvSpPr>
          <p:cNvPr id="64" name="Google Shape;64;p3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6" name="Shape 66"/>
        <p:cNvGrpSpPr/>
        <p:nvPr/>
      </p:nvGrpSpPr>
      <p:grpSpPr>
        <a:xfrm>
          <a:off x="0" y="0"/>
          <a:ext cx="0" cy="0"/>
          <a:chOff x="0" y="0"/>
          <a:chExt cx="0" cy="0"/>
        </a:xfrm>
      </p:grpSpPr>
      <p:sp>
        <p:nvSpPr>
          <p:cNvPr id="67" name="Google Shape;67;p3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31"/>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2" name="Shape 72"/>
        <p:cNvGrpSpPr/>
        <p:nvPr/>
      </p:nvGrpSpPr>
      <p:grpSpPr>
        <a:xfrm>
          <a:off x="0" y="0"/>
          <a:ext cx="0" cy="0"/>
          <a:chOff x="0" y="0"/>
          <a:chExt cx="0" cy="0"/>
        </a:xfrm>
      </p:grpSpPr>
      <p:sp>
        <p:nvSpPr>
          <p:cNvPr id="73" name="Google Shape;73;p33"/>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4" name="Shape 74"/>
        <p:cNvGrpSpPr/>
        <p:nvPr/>
      </p:nvGrpSpPr>
      <p:grpSpPr>
        <a:xfrm>
          <a:off x="0" y="0"/>
          <a:ext cx="0" cy="0"/>
          <a:chOff x="0" y="0"/>
          <a:chExt cx="0" cy="0"/>
        </a:xfrm>
      </p:grpSpPr>
      <p:sp>
        <p:nvSpPr>
          <p:cNvPr id="75" name="Google Shape;75;p3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34"/>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1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18"/>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9" name="Shape 79"/>
        <p:cNvGrpSpPr/>
        <p:nvPr/>
      </p:nvGrpSpPr>
      <p:grpSpPr>
        <a:xfrm>
          <a:off x="0" y="0"/>
          <a:ext cx="0" cy="0"/>
          <a:chOff x="0" y="0"/>
          <a:chExt cx="0" cy="0"/>
        </a:xfrm>
      </p:grpSpPr>
      <p:sp>
        <p:nvSpPr>
          <p:cNvPr id="80" name="Google Shape;80;p3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3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35"/>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4" name="Shape 84"/>
        <p:cNvGrpSpPr/>
        <p:nvPr/>
      </p:nvGrpSpPr>
      <p:grpSpPr>
        <a:xfrm>
          <a:off x="0" y="0"/>
          <a:ext cx="0" cy="0"/>
          <a:chOff x="0" y="0"/>
          <a:chExt cx="0" cy="0"/>
        </a:xfrm>
      </p:grpSpPr>
      <p:sp>
        <p:nvSpPr>
          <p:cNvPr id="85" name="Google Shape;85;p3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36"/>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36"/>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9" name="Shape 89"/>
        <p:cNvGrpSpPr/>
        <p:nvPr/>
      </p:nvGrpSpPr>
      <p:grpSpPr>
        <a:xfrm>
          <a:off x="0" y="0"/>
          <a:ext cx="0" cy="0"/>
          <a:chOff x="0" y="0"/>
          <a:chExt cx="0" cy="0"/>
        </a:xfrm>
      </p:grpSpPr>
      <p:sp>
        <p:nvSpPr>
          <p:cNvPr id="90" name="Google Shape;90;p3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37"/>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3" name="Shape 93"/>
        <p:cNvGrpSpPr/>
        <p:nvPr/>
      </p:nvGrpSpPr>
      <p:grpSpPr>
        <a:xfrm>
          <a:off x="0" y="0"/>
          <a:ext cx="0" cy="0"/>
          <a:chOff x="0" y="0"/>
          <a:chExt cx="0" cy="0"/>
        </a:xfrm>
      </p:grpSpPr>
      <p:sp>
        <p:nvSpPr>
          <p:cNvPr id="94" name="Google Shape;94;p3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3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3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38"/>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9" name="Shape 99"/>
        <p:cNvGrpSpPr/>
        <p:nvPr/>
      </p:nvGrpSpPr>
      <p:grpSpPr>
        <a:xfrm>
          <a:off x="0" y="0"/>
          <a:ext cx="0" cy="0"/>
          <a:chOff x="0" y="0"/>
          <a:chExt cx="0" cy="0"/>
        </a:xfrm>
      </p:grpSpPr>
      <p:sp>
        <p:nvSpPr>
          <p:cNvPr id="100" name="Google Shape;100;p3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39"/>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39"/>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39"/>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39"/>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39"/>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1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22"/>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2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2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2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2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2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25"/>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8" name="Google Shape;58;p1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5.jp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24.jpg"/><Relationship Id="rId5" Type="http://schemas.openxmlformats.org/officeDocument/2006/relationships/image" Target="../media/image15.jp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idx="4294967295" type="title"/>
          </p:nvPr>
        </p:nvSpPr>
        <p:spPr>
          <a:xfrm>
            <a:off x="564840" y="1833120"/>
            <a:ext cx="8519040" cy="1448640"/>
          </a:xfrm>
          <a:prstGeom prst="rect">
            <a:avLst/>
          </a:prstGeom>
          <a:noFill/>
          <a:ln>
            <a:noFill/>
          </a:ln>
        </p:spPr>
        <p:txBody>
          <a:bodyPr anchorCtr="0" anchor="b" bIns="91425" lIns="0" spcFirstLastPara="1" rIns="0" wrap="square" tIns="91425">
            <a:noAutofit/>
          </a:bodyPr>
          <a:lstStyle/>
          <a:p>
            <a:pPr indent="0" lvl="0" marL="0" marR="0" rtl="0" algn="l">
              <a:lnSpc>
                <a:spcPct val="115000"/>
              </a:lnSpc>
              <a:spcBef>
                <a:spcPts val="0"/>
              </a:spcBef>
              <a:spcAft>
                <a:spcPts val="0"/>
              </a:spcAft>
              <a:buNone/>
            </a:pPr>
            <a:r>
              <a:rPr b="0" i="0" lang="pt-BR" sz="3500" u="none" cap="none" strike="noStrike">
                <a:solidFill>
                  <a:srgbClr val="FFFFFF"/>
                </a:solidFill>
                <a:latin typeface="Montserrat Black"/>
                <a:ea typeface="Montserrat Black"/>
                <a:cs typeface="Montserrat Black"/>
                <a:sym typeface="Montserrat Black"/>
              </a:rPr>
              <a:t>Universidade Federal da</a:t>
            </a:r>
            <a:endParaRPr b="0" i="0" sz="35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pt-BR" sz="3500" u="none" cap="none" strike="noStrike">
                <a:solidFill>
                  <a:srgbClr val="FFFFFF"/>
                </a:solidFill>
                <a:latin typeface="Montserrat Black"/>
                <a:ea typeface="Montserrat Black"/>
                <a:cs typeface="Montserrat Black"/>
                <a:sym typeface="Montserrat Black"/>
              </a:rPr>
              <a:t>Integração Latino-Americana</a:t>
            </a:r>
            <a:endParaRPr b="0" i="0" sz="3500" u="none" cap="none" strike="noStrike">
              <a:latin typeface="Arial"/>
              <a:ea typeface="Arial"/>
              <a:cs typeface="Arial"/>
              <a:sym typeface="Arial"/>
            </a:endParaRPr>
          </a:p>
        </p:txBody>
      </p:sp>
      <p:sp>
        <p:nvSpPr>
          <p:cNvPr id="112" name="Google Shape;112;p1"/>
          <p:cNvSpPr txBox="1"/>
          <p:nvPr>
            <p:ph idx="4294967295" type="title"/>
          </p:nvPr>
        </p:nvSpPr>
        <p:spPr>
          <a:xfrm>
            <a:off x="6917040" y="4367160"/>
            <a:ext cx="1940040" cy="3560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b="0" i="0" lang="pt-BR" sz="1500" u="none" cap="none" strike="noStrike">
                <a:solidFill>
                  <a:srgbClr val="000000"/>
                </a:solidFill>
                <a:latin typeface="Montserrat SemiBold"/>
                <a:ea typeface="Montserrat SemiBold"/>
                <a:cs typeface="Montserrat SemiBold"/>
                <a:sym typeface="Montserrat SemiBold"/>
              </a:rPr>
              <a:t>APRESENTAÇÃO</a:t>
            </a:r>
            <a:endParaRPr b="0" i="0" sz="1500" u="none" cap="none" strike="noStrike">
              <a:latin typeface="Arial"/>
              <a:ea typeface="Arial"/>
              <a:cs typeface="Arial"/>
              <a:sym typeface="Arial"/>
            </a:endParaRPr>
          </a:p>
        </p:txBody>
      </p:sp>
      <p:pic>
        <p:nvPicPr>
          <p:cNvPr id="113" name="Google Shape;113;p1"/>
          <p:cNvPicPr preferRelativeResize="0"/>
          <p:nvPr/>
        </p:nvPicPr>
        <p:blipFill rotWithShape="1">
          <a:blip r:embed="rId3">
            <a:alphaModFix/>
          </a:blip>
          <a:srcRect b="0" l="0" r="0" t="0"/>
          <a:stretch/>
        </p:blipFill>
        <p:spPr>
          <a:xfrm>
            <a:off x="3600" y="2880"/>
            <a:ext cx="9136080" cy="5142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b="0" l="0" r="0" t="0"/>
          <a:stretch/>
        </p:blipFill>
        <p:spPr>
          <a:xfrm>
            <a:off x="6007320" y="2340000"/>
            <a:ext cx="2991600" cy="2175120"/>
          </a:xfrm>
          <a:prstGeom prst="rect">
            <a:avLst/>
          </a:prstGeom>
          <a:noFill/>
          <a:ln>
            <a:noFill/>
          </a:ln>
        </p:spPr>
      </p:pic>
      <p:pic>
        <p:nvPicPr>
          <p:cNvPr id="192" name="Google Shape;192;p10"/>
          <p:cNvPicPr preferRelativeResize="0"/>
          <p:nvPr/>
        </p:nvPicPr>
        <p:blipFill rotWithShape="1">
          <a:blip r:embed="rId4">
            <a:alphaModFix/>
          </a:blip>
          <a:srcRect b="0" l="0" r="0" t="0"/>
          <a:stretch/>
        </p:blipFill>
        <p:spPr>
          <a:xfrm>
            <a:off x="206640" y="2416680"/>
            <a:ext cx="2852280" cy="2082240"/>
          </a:xfrm>
          <a:prstGeom prst="rect">
            <a:avLst/>
          </a:prstGeom>
          <a:noFill/>
          <a:ln>
            <a:noFill/>
          </a:ln>
        </p:spPr>
      </p:pic>
      <p:pic>
        <p:nvPicPr>
          <p:cNvPr id="193" name="Google Shape;193;p10"/>
          <p:cNvPicPr preferRelativeResize="0"/>
          <p:nvPr/>
        </p:nvPicPr>
        <p:blipFill rotWithShape="1">
          <a:blip r:embed="rId5">
            <a:alphaModFix/>
          </a:blip>
          <a:srcRect b="0" l="0" r="0" t="0"/>
          <a:stretch/>
        </p:blipFill>
        <p:spPr>
          <a:xfrm>
            <a:off x="3240000" y="2371680"/>
            <a:ext cx="2698920" cy="2158920"/>
          </a:xfrm>
          <a:prstGeom prst="rect">
            <a:avLst/>
          </a:prstGeom>
          <a:noFill/>
          <a:ln>
            <a:noFill/>
          </a:ln>
        </p:spPr>
      </p:pic>
      <p:pic>
        <p:nvPicPr>
          <p:cNvPr id="194" name="Google Shape;194;p10"/>
          <p:cNvPicPr preferRelativeResize="0"/>
          <p:nvPr/>
        </p:nvPicPr>
        <p:blipFill rotWithShape="1">
          <a:blip r:embed="rId6">
            <a:alphaModFix/>
          </a:blip>
          <a:srcRect b="0" l="0" r="0" t="0"/>
          <a:stretch/>
        </p:blipFill>
        <p:spPr>
          <a:xfrm>
            <a:off x="3600" y="2880"/>
            <a:ext cx="9136080" cy="5142960"/>
          </a:xfrm>
          <a:prstGeom prst="rect">
            <a:avLst/>
          </a:prstGeom>
          <a:noFill/>
          <a:ln>
            <a:noFill/>
          </a:ln>
        </p:spPr>
      </p:pic>
      <p:sp>
        <p:nvSpPr>
          <p:cNvPr id="195" name="Google Shape;195;p10"/>
          <p:cNvSpPr txBox="1"/>
          <p:nvPr>
            <p:ph idx="4294967295" type="body"/>
          </p:nvPr>
        </p:nvSpPr>
        <p:spPr>
          <a:xfrm>
            <a:off x="311760" y="1533600"/>
            <a:ext cx="8519040" cy="665640"/>
          </a:xfrm>
          <a:prstGeom prst="rect">
            <a:avLst/>
          </a:prstGeom>
          <a:noFill/>
          <a:ln>
            <a:noFill/>
          </a:ln>
        </p:spPr>
        <p:txBody>
          <a:bodyPr anchorCtr="0" anchor="t" bIns="91425" lIns="0" spcFirstLastPara="1" rIns="0" wrap="square" tIns="91425">
            <a:normAutofit/>
          </a:bodyPr>
          <a:lstStyle/>
          <a:p>
            <a:pPr indent="-314064" lvl="0" marL="457200" marR="0" rtl="0" algn="l">
              <a:lnSpc>
                <a:spcPct val="150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The activities take place in an infrastructure that provides, in addition to classrooms, laboratory spaces dedicated to various areas.</a:t>
            </a:r>
            <a:endParaRPr b="0" i="0" sz="1200" u="none" cap="none" strike="noStrike">
              <a:latin typeface="Arial"/>
              <a:ea typeface="Arial"/>
              <a:cs typeface="Arial"/>
              <a:sym typeface="Arial"/>
            </a:endParaRPr>
          </a:p>
        </p:txBody>
      </p:sp>
      <p:sp>
        <p:nvSpPr>
          <p:cNvPr id="196" name="Google Shape;196;p10"/>
          <p:cNvSpPr txBox="1"/>
          <p:nvPr>
            <p:ph idx="4294967295" type="title"/>
          </p:nvPr>
        </p:nvSpPr>
        <p:spPr>
          <a:xfrm>
            <a:off x="2287800" y="784800"/>
            <a:ext cx="431172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latin typeface="Montserrat Black"/>
                <a:ea typeface="Montserrat Black"/>
                <a:cs typeface="Montserrat Black"/>
                <a:sym typeface="Montserrat Black"/>
              </a:rPr>
              <a:t>INFRASTRUCTURE</a:t>
            </a:r>
            <a:endParaRPr b="0" i="0" sz="30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1"/>
          <p:cNvPicPr preferRelativeResize="0"/>
          <p:nvPr/>
        </p:nvPicPr>
        <p:blipFill rotWithShape="1">
          <a:blip r:embed="rId3">
            <a:alphaModFix/>
          </a:blip>
          <a:srcRect b="0" l="0" r="0" t="0"/>
          <a:stretch/>
        </p:blipFill>
        <p:spPr>
          <a:xfrm>
            <a:off x="215280" y="1260000"/>
            <a:ext cx="4894200" cy="3261600"/>
          </a:xfrm>
          <a:prstGeom prst="rect">
            <a:avLst/>
          </a:prstGeom>
          <a:noFill/>
          <a:ln>
            <a:noFill/>
          </a:ln>
        </p:spPr>
      </p:pic>
      <p:pic>
        <p:nvPicPr>
          <p:cNvPr id="202" name="Google Shape;202;p11"/>
          <p:cNvPicPr preferRelativeResize="0"/>
          <p:nvPr/>
        </p:nvPicPr>
        <p:blipFill rotWithShape="1">
          <a:blip r:embed="rId4">
            <a:alphaModFix/>
          </a:blip>
          <a:srcRect b="0" l="0" r="0" t="0"/>
          <a:stretch/>
        </p:blipFill>
        <p:spPr>
          <a:xfrm>
            <a:off x="3600" y="2880"/>
            <a:ext cx="9136080" cy="5142960"/>
          </a:xfrm>
          <a:prstGeom prst="rect">
            <a:avLst/>
          </a:prstGeom>
          <a:noFill/>
          <a:ln>
            <a:noFill/>
          </a:ln>
        </p:spPr>
      </p:pic>
      <p:sp>
        <p:nvSpPr>
          <p:cNvPr id="203" name="Google Shape;203;p11"/>
          <p:cNvSpPr txBox="1"/>
          <p:nvPr>
            <p:ph idx="4294967295" type="body"/>
          </p:nvPr>
        </p:nvSpPr>
        <p:spPr>
          <a:xfrm>
            <a:off x="4680720" y="1261800"/>
            <a:ext cx="3778920" cy="3597840"/>
          </a:xfrm>
          <a:prstGeom prst="rect">
            <a:avLst/>
          </a:prstGeom>
          <a:noFill/>
          <a:ln>
            <a:noFill/>
          </a:ln>
        </p:spPr>
        <p:txBody>
          <a:bodyPr anchorCtr="0" anchor="t" bIns="91425" lIns="0" spcFirstLastPara="1" rIns="0" wrap="square" tIns="91425">
            <a:noAutofit/>
          </a:bodyPr>
          <a:lstStyle/>
          <a:p>
            <a:pPr indent="-305280" lvl="0" marL="457200" marR="0" rtl="0" algn="l">
              <a:lnSpc>
                <a:spcPct val="150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UNILA also has BIUNILA, the university's library, with a collection available in two units. It also offers the "Minha Biblioteca" platform, a digital resource for accessing academic and technical ebooks. The platform provides over 10,000 titles from 16 major publishers and 42 editorial imprints, covering various areas of knowledge.</a:t>
            </a:r>
            <a:endParaRPr b="0" i="0" sz="1200" u="none" cap="none" strike="noStrike">
              <a:latin typeface="Arial"/>
              <a:ea typeface="Arial"/>
              <a:cs typeface="Arial"/>
              <a:sym typeface="Arial"/>
            </a:endParaRPr>
          </a:p>
        </p:txBody>
      </p:sp>
      <p:sp>
        <p:nvSpPr>
          <p:cNvPr id="204" name="Google Shape;204;p11"/>
          <p:cNvSpPr txBox="1"/>
          <p:nvPr>
            <p:ph idx="4294967295" type="title"/>
          </p:nvPr>
        </p:nvSpPr>
        <p:spPr>
          <a:xfrm>
            <a:off x="2743920" y="522000"/>
            <a:ext cx="3771720" cy="55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solidFill>
                  <a:srgbClr val="FFFFFF"/>
                </a:solidFill>
                <a:latin typeface="Montserrat Black"/>
                <a:ea typeface="Montserrat Black"/>
                <a:cs typeface="Montserrat Black"/>
                <a:sym typeface="Montserrat Black"/>
              </a:rPr>
              <a:t>INFRASTRUCTURE</a:t>
            </a:r>
            <a:endParaRPr b="0" i="0" sz="30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2"/>
          <p:cNvPicPr preferRelativeResize="0"/>
          <p:nvPr/>
        </p:nvPicPr>
        <p:blipFill rotWithShape="1">
          <a:blip r:embed="rId3">
            <a:alphaModFix/>
          </a:blip>
          <a:srcRect b="0" l="0" r="0" t="0"/>
          <a:stretch/>
        </p:blipFill>
        <p:spPr>
          <a:xfrm>
            <a:off x="720000" y="176040"/>
            <a:ext cx="4319640" cy="4683600"/>
          </a:xfrm>
          <a:prstGeom prst="rect">
            <a:avLst/>
          </a:prstGeom>
          <a:noFill/>
          <a:ln>
            <a:noFill/>
          </a:ln>
        </p:spPr>
      </p:pic>
      <p:pic>
        <p:nvPicPr>
          <p:cNvPr id="210" name="Google Shape;210;p12"/>
          <p:cNvPicPr preferRelativeResize="0"/>
          <p:nvPr/>
        </p:nvPicPr>
        <p:blipFill rotWithShape="1">
          <a:blip r:embed="rId4">
            <a:alphaModFix/>
          </a:blip>
          <a:srcRect b="0" l="0" r="0" t="0"/>
          <a:stretch/>
        </p:blipFill>
        <p:spPr>
          <a:xfrm>
            <a:off x="3600" y="2880"/>
            <a:ext cx="9136080" cy="5142960"/>
          </a:xfrm>
          <a:prstGeom prst="rect">
            <a:avLst/>
          </a:prstGeom>
          <a:noFill/>
          <a:ln>
            <a:noFill/>
          </a:ln>
        </p:spPr>
      </p:pic>
      <p:sp>
        <p:nvSpPr>
          <p:cNvPr id="211" name="Google Shape;211;p12"/>
          <p:cNvSpPr txBox="1"/>
          <p:nvPr>
            <p:ph idx="4294967295" type="body"/>
          </p:nvPr>
        </p:nvSpPr>
        <p:spPr>
          <a:xfrm>
            <a:off x="5040000" y="1800000"/>
            <a:ext cx="3817080" cy="2518920"/>
          </a:xfrm>
          <a:prstGeom prst="rect">
            <a:avLst/>
          </a:prstGeom>
          <a:noFill/>
          <a:ln>
            <a:noFill/>
          </a:ln>
        </p:spPr>
        <p:txBody>
          <a:bodyPr anchorCtr="0" anchor="t" bIns="91425" lIns="0" spcFirstLastPara="1" rIns="0" wrap="square" tIns="91425">
            <a:noAutofit/>
          </a:bodyPr>
          <a:lstStyle/>
          <a:p>
            <a:pPr indent="-307800" lvl="0" marL="457200" marR="0" rtl="0" algn="l">
              <a:lnSpc>
                <a:spcPct val="150000"/>
              </a:lnSpc>
              <a:spcBef>
                <a:spcPts val="0"/>
              </a:spcBef>
              <a:spcAft>
                <a:spcPts val="0"/>
              </a:spcAft>
              <a:buClr>
                <a:srgbClr val="FFFFFF"/>
              </a:buClr>
              <a:buSzPts val="1250"/>
              <a:buFont typeface="Montserrat SemiBold"/>
              <a:buChar char="●"/>
            </a:pPr>
            <a:r>
              <a:rPr lang="pt-BR" sz="1250">
                <a:solidFill>
                  <a:srgbClr val="FFFFFF"/>
                </a:solidFill>
                <a:latin typeface="Montserrat SemiBold"/>
                <a:ea typeface="Montserrat SemiBold"/>
                <a:cs typeface="Montserrat SemiBold"/>
                <a:sym typeface="Montserrat SemiBold"/>
              </a:rPr>
              <a:t>Currently, the University has a staff of approximately one thousand employees: over 400 professors – about 90% of whom hold master's or doctoral degrees – and more than 500 administrative and technical staff.</a:t>
            </a:r>
            <a:endParaRPr b="0" i="0" sz="1250" u="none" cap="none" strike="noStrike">
              <a:latin typeface="Arial"/>
              <a:ea typeface="Arial"/>
              <a:cs typeface="Arial"/>
              <a:sym typeface="Arial"/>
            </a:endParaRPr>
          </a:p>
          <a:p>
            <a:pPr indent="0" lvl="0" marL="457200" marR="0" rtl="0" algn="l">
              <a:lnSpc>
                <a:spcPct val="150000"/>
              </a:lnSpc>
              <a:spcBef>
                <a:spcPts val="0"/>
              </a:spcBef>
              <a:spcAft>
                <a:spcPts val="0"/>
              </a:spcAft>
              <a:buNone/>
            </a:pPr>
            <a:r>
              <a:t/>
            </a:r>
            <a:endParaRPr b="0" i="0" sz="1250" u="none" cap="none" strike="noStrike">
              <a:latin typeface="Arial"/>
              <a:ea typeface="Arial"/>
              <a:cs typeface="Arial"/>
              <a:sym typeface="Arial"/>
            </a:endParaRPr>
          </a:p>
        </p:txBody>
      </p:sp>
      <p:sp>
        <p:nvSpPr>
          <p:cNvPr id="212" name="Google Shape;212;p12"/>
          <p:cNvSpPr txBox="1"/>
          <p:nvPr>
            <p:ph idx="4294967295" type="title"/>
          </p:nvPr>
        </p:nvSpPr>
        <p:spPr>
          <a:xfrm>
            <a:off x="5472000" y="1170000"/>
            <a:ext cx="197172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solidFill>
                  <a:srgbClr val="FFFFFF"/>
                </a:solidFill>
                <a:latin typeface="Montserrat Black"/>
                <a:ea typeface="Montserrat Black"/>
                <a:cs typeface="Montserrat Black"/>
                <a:sym typeface="Montserrat Black"/>
              </a:rPr>
              <a:t>PEOPLE</a:t>
            </a:r>
            <a:endParaRPr b="0" i="0" sz="30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3"/>
          <p:cNvPicPr preferRelativeResize="0"/>
          <p:nvPr/>
        </p:nvPicPr>
        <p:blipFill rotWithShape="1">
          <a:blip r:embed="rId3">
            <a:alphaModFix/>
          </a:blip>
          <a:srcRect b="0" l="0" r="0" t="0"/>
          <a:stretch/>
        </p:blipFill>
        <p:spPr>
          <a:xfrm>
            <a:off x="-849960" y="1440000"/>
            <a:ext cx="10209960" cy="2270160"/>
          </a:xfrm>
          <a:prstGeom prst="rect">
            <a:avLst/>
          </a:prstGeom>
          <a:noFill/>
          <a:ln>
            <a:noFill/>
          </a:ln>
        </p:spPr>
      </p:pic>
      <p:pic>
        <p:nvPicPr>
          <p:cNvPr id="218" name="Google Shape;218;p13"/>
          <p:cNvPicPr preferRelativeResize="0"/>
          <p:nvPr/>
        </p:nvPicPr>
        <p:blipFill rotWithShape="1">
          <a:blip r:embed="rId4">
            <a:alphaModFix/>
          </a:blip>
          <a:srcRect b="0" l="0" r="0" t="0"/>
          <a:stretch/>
        </p:blipFill>
        <p:spPr>
          <a:xfrm>
            <a:off x="0" y="5760"/>
            <a:ext cx="9143640" cy="5137920"/>
          </a:xfrm>
          <a:prstGeom prst="rect">
            <a:avLst/>
          </a:prstGeom>
          <a:noFill/>
          <a:ln cap="flat" cmpd="sng" w="9525">
            <a:solidFill>
              <a:srgbClr val="FFFF00"/>
            </a:solidFill>
            <a:prstDash val="solid"/>
            <a:round/>
            <a:headEnd len="sm" w="sm" type="none"/>
            <a:tailEnd len="sm" w="sm" type="none"/>
          </a:ln>
        </p:spPr>
      </p:pic>
      <p:sp>
        <p:nvSpPr>
          <p:cNvPr id="219" name="Google Shape;219;p13"/>
          <p:cNvSpPr txBox="1"/>
          <p:nvPr>
            <p:ph idx="4294967295" type="title"/>
          </p:nvPr>
        </p:nvSpPr>
        <p:spPr>
          <a:xfrm>
            <a:off x="3060000" y="390600"/>
            <a:ext cx="2961000" cy="689400"/>
          </a:xfrm>
          <a:prstGeom prst="rect">
            <a:avLst/>
          </a:prstGeom>
          <a:noFill/>
          <a:ln>
            <a:noFill/>
          </a:ln>
        </p:spPr>
        <p:txBody>
          <a:bodyPr anchorCtr="0" anchor="t" bIns="91425" lIns="0" spcFirstLastPara="1" rIns="0" wrap="square" tIns="91425">
            <a:noAutofit/>
          </a:bodyPr>
          <a:lstStyle/>
          <a:p>
            <a:pPr indent="0" lvl="0" marL="0" marR="0" rtl="0" algn="l">
              <a:lnSpc>
                <a:spcPct val="115000"/>
              </a:lnSpc>
              <a:spcBef>
                <a:spcPts val="0"/>
              </a:spcBef>
              <a:spcAft>
                <a:spcPts val="0"/>
              </a:spcAft>
              <a:buNone/>
            </a:pPr>
            <a:r>
              <a:rPr lang="pt-BR" sz="4000">
                <a:solidFill>
                  <a:srgbClr val="FFFFFF"/>
                </a:solidFill>
                <a:latin typeface="Montserrat Black"/>
                <a:ea typeface="Montserrat Black"/>
                <a:cs typeface="Montserrat Black"/>
                <a:sym typeface="Montserrat Black"/>
              </a:rPr>
              <a:t>Thanks</a:t>
            </a:r>
            <a:r>
              <a:rPr b="0" i="0" lang="pt-BR" sz="4000" u="none" cap="none" strike="noStrike">
                <a:solidFill>
                  <a:srgbClr val="FFFFFF"/>
                </a:solidFill>
                <a:latin typeface="Montserrat Black"/>
                <a:ea typeface="Montserrat Black"/>
                <a:cs typeface="Montserrat Black"/>
                <a:sym typeface="Montserrat Black"/>
              </a:rPr>
              <a:t>!</a:t>
            </a:r>
            <a:endParaRPr b="0" i="0" sz="4000" u="none" cap="none" strike="noStrike">
              <a:solidFill>
                <a:srgbClr val="FFFFFF"/>
              </a:solidFill>
              <a:latin typeface="Arial"/>
              <a:ea typeface="Arial"/>
              <a:cs typeface="Arial"/>
              <a:sym typeface="Arial"/>
            </a:endParaRPr>
          </a:p>
        </p:txBody>
      </p:sp>
      <p:sp>
        <p:nvSpPr>
          <p:cNvPr id="220" name="Google Shape;220;p13"/>
          <p:cNvSpPr txBox="1"/>
          <p:nvPr>
            <p:ph idx="4294967295" type="body"/>
          </p:nvPr>
        </p:nvSpPr>
        <p:spPr>
          <a:xfrm>
            <a:off x="2700000" y="3927960"/>
            <a:ext cx="3106440" cy="147204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b="1" i="0" lang="pt-BR" sz="1000" u="none" cap="none" strike="noStrike">
                <a:solidFill>
                  <a:srgbClr val="FFFFFF"/>
                </a:solidFill>
                <a:latin typeface="Montserrat Medium"/>
                <a:ea typeface="Montserrat Medium"/>
                <a:cs typeface="Montserrat Medium"/>
                <a:sym typeface="Montserrat Medium"/>
              </a:rPr>
              <a:t>Avenida Tarquínio Joslin dos Santos, 1000 - Polo Universitário</a:t>
            </a:r>
            <a:endParaRPr b="0" i="0" sz="10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None/>
            </a:pPr>
            <a:r>
              <a:rPr b="1" i="0" lang="pt-BR" sz="1000" u="none" cap="none" strike="noStrike">
                <a:solidFill>
                  <a:srgbClr val="FFFFFF"/>
                </a:solidFill>
                <a:latin typeface="Montserrat Medium"/>
                <a:ea typeface="Montserrat Medium"/>
                <a:cs typeface="Montserrat Medium"/>
                <a:sym typeface="Montserrat Medium"/>
              </a:rPr>
              <a:t>CEP: 85870-650 | Foz do Iguaçu - Paraná </a:t>
            </a:r>
            <a:endParaRPr b="0" i="0" sz="10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None/>
            </a:pPr>
            <a:r>
              <a:t/>
            </a:r>
            <a:endParaRPr b="0" i="0" sz="10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None/>
            </a:pPr>
            <a:r>
              <a:rPr b="1" i="0" lang="pt-BR" sz="1000" u="none" cap="none" strike="noStrike">
                <a:solidFill>
                  <a:srgbClr val="FFFFFF"/>
                </a:solidFill>
                <a:latin typeface="Montserrat Medium"/>
                <a:ea typeface="Montserrat Medium"/>
                <a:cs typeface="Montserrat Medium"/>
                <a:sym typeface="Montserrat Medium"/>
              </a:rPr>
              <a:t>https://portal.unila.edu.br</a:t>
            </a:r>
            <a:endParaRPr b="0" i="0" sz="1000" u="none" cap="none" strike="noStrike">
              <a:solidFill>
                <a:srgbClr val="FFFFFF"/>
              </a:solidFill>
              <a:latin typeface="Arial"/>
              <a:ea typeface="Arial"/>
              <a:cs typeface="Arial"/>
              <a:sym typeface="Arial"/>
            </a:endParaRPr>
          </a:p>
          <a:p>
            <a:pPr indent="0" lvl="0" marL="457200" marR="0" rtl="0" algn="ctr">
              <a:lnSpc>
                <a:spcPct val="150000"/>
              </a:lnSpc>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
          <p:cNvPicPr preferRelativeResize="0"/>
          <p:nvPr/>
        </p:nvPicPr>
        <p:blipFill rotWithShape="1">
          <a:blip r:embed="rId3">
            <a:alphaModFix/>
          </a:blip>
          <a:srcRect b="0" l="0" r="0" t="0"/>
          <a:stretch/>
        </p:blipFill>
        <p:spPr>
          <a:xfrm>
            <a:off x="0" y="-1080"/>
            <a:ext cx="4770720" cy="5142960"/>
          </a:xfrm>
          <a:prstGeom prst="rect">
            <a:avLst/>
          </a:prstGeom>
          <a:noFill/>
          <a:ln>
            <a:noFill/>
          </a:ln>
        </p:spPr>
      </p:pic>
      <p:sp>
        <p:nvSpPr>
          <p:cNvPr id="119" name="Google Shape;119;p2"/>
          <p:cNvSpPr txBox="1"/>
          <p:nvPr>
            <p:ph idx="4294967295" type="title"/>
          </p:nvPr>
        </p:nvSpPr>
        <p:spPr>
          <a:xfrm>
            <a:off x="1080000" y="882000"/>
            <a:ext cx="350964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solidFill>
                  <a:srgbClr val="FFFFFF"/>
                </a:solidFill>
                <a:latin typeface="Montserrat Black"/>
                <a:ea typeface="Montserrat Black"/>
                <a:cs typeface="Montserrat Black"/>
                <a:sym typeface="Montserrat Black"/>
              </a:rPr>
              <a:t>WHO ARE WE?</a:t>
            </a:r>
            <a:endParaRPr b="0" i="0" sz="3000" u="none" cap="none" strike="noStrike">
              <a:latin typeface="Arial"/>
              <a:ea typeface="Arial"/>
              <a:cs typeface="Arial"/>
              <a:sym typeface="Arial"/>
            </a:endParaRPr>
          </a:p>
        </p:txBody>
      </p:sp>
      <p:sp>
        <p:nvSpPr>
          <p:cNvPr id="120" name="Google Shape;120;p2"/>
          <p:cNvSpPr txBox="1"/>
          <p:nvPr>
            <p:ph idx="4294967295" type="body"/>
          </p:nvPr>
        </p:nvSpPr>
        <p:spPr>
          <a:xfrm>
            <a:off x="159480" y="1800000"/>
            <a:ext cx="3980160" cy="2339640"/>
          </a:xfrm>
          <a:prstGeom prst="rect">
            <a:avLst/>
          </a:prstGeom>
          <a:noFill/>
          <a:ln>
            <a:noFill/>
          </a:ln>
        </p:spPr>
        <p:txBody>
          <a:bodyPr anchorCtr="0" anchor="t" bIns="91425" lIns="0" spcFirstLastPara="1" rIns="0" wrap="square" tIns="91425">
            <a:noAutofit/>
          </a:bodyPr>
          <a:lstStyle/>
          <a:p>
            <a:pPr indent="-304920" lvl="0" marL="457200" marR="0" rtl="0" algn="l">
              <a:lnSpc>
                <a:spcPct val="115000"/>
              </a:lnSpc>
              <a:spcBef>
                <a:spcPts val="0"/>
              </a:spcBef>
              <a:spcAft>
                <a:spcPts val="0"/>
              </a:spcAft>
              <a:buClr>
                <a:srgbClr val="FFFFFF"/>
              </a:buClr>
              <a:buSzPts val="1200"/>
              <a:buFont typeface="Montserrat SemiBold"/>
              <a:buChar char="●"/>
            </a:pPr>
            <a:r>
              <a:rPr b="0" i="0" lang="pt-BR" sz="1200" u="none" cap="none" strike="noStrike">
                <a:solidFill>
                  <a:srgbClr val="FFFFFF"/>
                </a:solidFill>
                <a:latin typeface="Montserrat SemiBold"/>
                <a:ea typeface="Montserrat SemiBold"/>
                <a:cs typeface="Montserrat SemiBold"/>
                <a:sym typeface="Montserrat SemiBold"/>
              </a:rPr>
              <a:t>Founded in 2010, the Federal University for Latin American Integration (UNILA) is a Brazilian, public and tuition-free university with an international character.</a:t>
            </a:r>
            <a:endParaRPr b="0" i="0" sz="1200" u="none" cap="none" strike="noStrike">
              <a:latin typeface="Arial"/>
              <a:ea typeface="Arial"/>
              <a:cs typeface="Arial"/>
              <a:sym typeface="Arial"/>
            </a:endParaRPr>
          </a:p>
          <a:p>
            <a:pPr indent="0" lvl="0" marL="457200" marR="0" rtl="0" algn="l">
              <a:lnSpc>
                <a:spcPct val="115000"/>
              </a:lnSpc>
              <a:spcBef>
                <a:spcPts val="0"/>
              </a:spcBef>
              <a:spcAft>
                <a:spcPts val="0"/>
              </a:spcAft>
              <a:buNone/>
            </a:pPr>
            <a:r>
              <a:t/>
            </a:r>
            <a:endParaRPr b="0" i="0" sz="1200" u="none" cap="none" strike="noStrike">
              <a:latin typeface="Arial"/>
              <a:ea typeface="Arial"/>
              <a:cs typeface="Arial"/>
              <a:sym typeface="Arial"/>
            </a:endParaRPr>
          </a:p>
          <a:p>
            <a:pPr indent="-304920" lvl="0" marL="457200" marR="0" rtl="0" algn="l">
              <a:lnSpc>
                <a:spcPct val="115000"/>
              </a:lnSpc>
              <a:spcBef>
                <a:spcPts val="0"/>
              </a:spcBef>
              <a:spcAft>
                <a:spcPts val="0"/>
              </a:spcAft>
              <a:buClr>
                <a:srgbClr val="FFFFFF"/>
              </a:buClr>
              <a:buSzPts val="1200"/>
              <a:buFont typeface="Montserrat SemiBold"/>
              <a:buChar char="●"/>
            </a:pPr>
            <a:r>
              <a:rPr lang="pt-BR" sz="1200">
                <a:solidFill>
                  <a:srgbClr val="FFFFFF"/>
                </a:solidFill>
                <a:latin typeface="Montserrat SemiBold"/>
                <a:ea typeface="Montserrat SemiBold"/>
                <a:cs typeface="Montserrat SemiBold"/>
                <a:sym typeface="Montserrat SemiBold"/>
              </a:rPr>
              <a:t>Its mission is to contribute to Latin American and Caribbean integration through shared knowledge and solidarity-based cooperation</a:t>
            </a:r>
            <a:r>
              <a:rPr b="0" i="0" lang="pt-BR" sz="1200" u="none" cap="none" strike="noStrike">
                <a:solidFill>
                  <a:srgbClr val="FFFFFF"/>
                </a:solidFill>
                <a:latin typeface="Montserrat SemiBold"/>
                <a:ea typeface="Montserrat SemiBold"/>
                <a:cs typeface="Montserrat SemiBold"/>
                <a:sym typeface="Montserrat SemiBold"/>
              </a:rPr>
              <a:t>.</a:t>
            </a:r>
            <a:endParaRPr b="0" i="0" sz="1200" u="none" cap="none" strike="noStrike">
              <a:latin typeface="Arial"/>
              <a:ea typeface="Arial"/>
              <a:cs typeface="Arial"/>
              <a:sym typeface="Arial"/>
            </a:endParaRPr>
          </a:p>
          <a:p>
            <a:pPr indent="0" lvl="0" marL="457200" marR="0" rtl="0" algn="l">
              <a:lnSpc>
                <a:spcPct val="115000"/>
              </a:lnSpc>
              <a:spcBef>
                <a:spcPts val="0"/>
              </a:spcBef>
              <a:spcAft>
                <a:spcPts val="0"/>
              </a:spcAft>
              <a:buNone/>
            </a:pPr>
            <a:r>
              <a:t/>
            </a:r>
            <a:endParaRPr b="0" i="0" sz="1200" u="none" cap="none" strike="noStrike">
              <a:latin typeface="Arial"/>
              <a:ea typeface="Arial"/>
              <a:cs typeface="Arial"/>
              <a:sym typeface="Arial"/>
            </a:endParaRPr>
          </a:p>
        </p:txBody>
      </p:sp>
      <p:pic>
        <p:nvPicPr>
          <p:cNvPr id="121" name="Google Shape;121;p2"/>
          <p:cNvPicPr preferRelativeResize="0"/>
          <p:nvPr/>
        </p:nvPicPr>
        <p:blipFill rotWithShape="1">
          <a:blip r:embed="rId4">
            <a:alphaModFix/>
          </a:blip>
          <a:srcRect b="0" l="0" r="0" t="0"/>
          <a:stretch/>
        </p:blipFill>
        <p:spPr>
          <a:xfrm>
            <a:off x="4467240" y="1440000"/>
            <a:ext cx="4531680" cy="3022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4140000" y="1080000"/>
            <a:ext cx="4858920" cy="359892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3600" y="2880"/>
            <a:ext cx="9136080" cy="5142960"/>
          </a:xfrm>
          <a:prstGeom prst="rect">
            <a:avLst/>
          </a:prstGeom>
          <a:noFill/>
          <a:ln>
            <a:noFill/>
          </a:ln>
        </p:spPr>
      </p:pic>
      <p:sp>
        <p:nvSpPr>
          <p:cNvPr id="128" name="Google Shape;128;p3"/>
          <p:cNvSpPr txBox="1"/>
          <p:nvPr>
            <p:ph idx="4294967295" type="body"/>
          </p:nvPr>
        </p:nvSpPr>
        <p:spPr>
          <a:xfrm>
            <a:off x="159480" y="2254320"/>
            <a:ext cx="3961440" cy="1779840"/>
          </a:xfrm>
          <a:prstGeom prst="rect">
            <a:avLst/>
          </a:prstGeom>
          <a:noFill/>
          <a:ln>
            <a:noFill/>
          </a:ln>
        </p:spPr>
        <p:txBody>
          <a:bodyPr anchorCtr="0" anchor="t" bIns="91425" lIns="0" spcFirstLastPara="1" rIns="0" wrap="square" tIns="91425">
            <a:noAutofit/>
          </a:bodyPr>
          <a:lstStyle/>
          <a:p>
            <a:pPr indent="-305280" lvl="0" marL="457200" marR="0" rtl="0" algn="l">
              <a:lnSpc>
                <a:spcPct val="105000"/>
              </a:lnSpc>
              <a:spcBef>
                <a:spcPts val="0"/>
              </a:spcBef>
              <a:spcAft>
                <a:spcPts val="0"/>
              </a:spcAft>
              <a:buClr>
                <a:srgbClr val="000000"/>
              </a:buClr>
              <a:buSzPts val="1210"/>
              <a:buFont typeface="Montserrat SemiBold"/>
              <a:buChar char="●"/>
            </a:pPr>
            <a:r>
              <a:rPr lang="pt-BR" sz="1210">
                <a:latin typeface="Montserrat SemiBold"/>
                <a:ea typeface="Montserrat SemiBold"/>
                <a:cs typeface="Montserrat SemiBold"/>
                <a:sym typeface="Montserrat SemiBold"/>
              </a:rPr>
              <a:t>UNILA is located in the city of Foz do Iguaçu, in the westernmost part of the state of Paraná, in the Trinational Region formed by Argentina, Brazil and Paraguay</a:t>
            </a:r>
            <a:r>
              <a:rPr b="0" i="0" lang="pt-BR" sz="1210" u="none" cap="none" strike="noStrike">
                <a:solidFill>
                  <a:srgbClr val="000000"/>
                </a:solidFill>
                <a:latin typeface="Montserrat SemiBold"/>
                <a:ea typeface="Montserrat SemiBold"/>
                <a:cs typeface="Montserrat SemiBold"/>
                <a:sym typeface="Montserrat SemiBold"/>
              </a:rPr>
              <a:t>.</a:t>
            </a:r>
            <a:endParaRPr b="0" i="0" sz="1210" u="none" cap="none" strike="noStrike">
              <a:latin typeface="Arial"/>
              <a:ea typeface="Arial"/>
              <a:cs typeface="Arial"/>
              <a:sym typeface="Arial"/>
            </a:endParaRPr>
          </a:p>
          <a:p>
            <a:pPr indent="0" lvl="0" marL="0" marR="0" rtl="0" algn="l">
              <a:lnSpc>
                <a:spcPct val="105000"/>
              </a:lnSpc>
              <a:spcBef>
                <a:spcPts val="0"/>
              </a:spcBef>
              <a:spcAft>
                <a:spcPts val="0"/>
              </a:spcAft>
              <a:buNone/>
            </a:pPr>
            <a:r>
              <a:t/>
            </a:r>
            <a:endParaRPr b="0" i="0" sz="1210" u="none" cap="none" strike="noStrike">
              <a:latin typeface="Arial"/>
              <a:ea typeface="Arial"/>
              <a:cs typeface="Arial"/>
              <a:sym typeface="Arial"/>
            </a:endParaRPr>
          </a:p>
          <a:p>
            <a:pPr indent="-305280" lvl="0" marL="457200" marR="0" rtl="0" algn="l">
              <a:lnSpc>
                <a:spcPct val="105000"/>
              </a:lnSpc>
              <a:spcBef>
                <a:spcPts val="0"/>
              </a:spcBef>
              <a:spcAft>
                <a:spcPts val="0"/>
              </a:spcAft>
              <a:buClr>
                <a:srgbClr val="000000"/>
              </a:buClr>
              <a:buSzPts val="1210"/>
              <a:buFont typeface="Montserrat SemiBold"/>
              <a:buChar char="●"/>
            </a:pPr>
            <a:r>
              <a:rPr lang="pt-BR" sz="1210">
                <a:latin typeface="Montserrat SemiBold"/>
                <a:ea typeface="Montserrat SemiBold"/>
                <a:cs typeface="Montserrat SemiBold"/>
                <a:sym typeface="Montserrat SemiBold"/>
              </a:rPr>
              <a:t>The location of a university dedicated to the theme of integration holds both strategic and symbolic importance in the region</a:t>
            </a:r>
            <a:r>
              <a:rPr b="0" i="0" lang="pt-BR" sz="1210" u="none" cap="none" strike="noStrike">
                <a:solidFill>
                  <a:srgbClr val="000000"/>
                </a:solidFill>
                <a:latin typeface="Montserrat SemiBold"/>
                <a:ea typeface="Montserrat SemiBold"/>
                <a:cs typeface="Montserrat SemiBold"/>
                <a:sym typeface="Montserrat SemiBold"/>
              </a:rPr>
              <a:t>.</a:t>
            </a:r>
            <a:endParaRPr b="0" i="0" sz="1210" u="none" cap="none" strike="noStrike">
              <a:latin typeface="Arial"/>
              <a:ea typeface="Arial"/>
              <a:cs typeface="Arial"/>
              <a:sym typeface="Arial"/>
            </a:endParaRPr>
          </a:p>
        </p:txBody>
      </p:sp>
      <p:sp>
        <p:nvSpPr>
          <p:cNvPr id="129" name="Google Shape;129;p3"/>
          <p:cNvSpPr txBox="1"/>
          <p:nvPr>
            <p:ph idx="4294967295" type="title"/>
          </p:nvPr>
        </p:nvSpPr>
        <p:spPr>
          <a:xfrm>
            <a:off x="611280" y="1373040"/>
            <a:ext cx="350964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latin typeface="Montserrat Black"/>
                <a:ea typeface="Montserrat Black"/>
                <a:cs typeface="Montserrat Black"/>
                <a:sym typeface="Montserrat Black"/>
              </a:rPr>
              <a:t>WHO ARE WE?</a:t>
            </a:r>
            <a:endParaRPr b="0" i="0" sz="30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b="0" l="0" r="0" t="0"/>
          <a:stretch/>
        </p:blipFill>
        <p:spPr>
          <a:xfrm>
            <a:off x="327600" y="1260000"/>
            <a:ext cx="4711320" cy="3142440"/>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3600" y="2880"/>
            <a:ext cx="9136080" cy="5142960"/>
          </a:xfrm>
          <a:prstGeom prst="rect">
            <a:avLst/>
          </a:prstGeom>
          <a:noFill/>
          <a:ln>
            <a:noFill/>
          </a:ln>
        </p:spPr>
      </p:pic>
      <p:sp>
        <p:nvSpPr>
          <p:cNvPr id="136" name="Google Shape;136;p4"/>
          <p:cNvSpPr txBox="1"/>
          <p:nvPr>
            <p:ph idx="4294967295" type="body"/>
          </p:nvPr>
        </p:nvSpPr>
        <p:spPr>
          <a:xfrm>
            <a:off x="4824720" y="1523880"/>
            <a:ext cx="3978360" cy="3414960"/>
          </a:xfrm>
          <a:prstGeom prst="rect">
            <a:avLst/>
          </a:prstGeom>
          <a:noFill/>
          <a:ln>
            <a:noFill/>
          </a:ln>
        </p:spPr>
        <p:txBody>
          <a:bodyPr anchorCtr="0" anchor="t" bIns="91425" lIns="0" spcFirstLastPara="1" rIns="0" wrap="square" tIns="91425">
            <a:normAutofit/>
          </a:bodyPr>
          <a:lstStyle/>
          <a:p>
            <a:pPr indent="-291960" lvl="0" marL="457200" marR="0" rtl="0" algn="l">
              <a:lnSpc>
                <a:spcPct val="10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UNILA’s distinctive feature is its international character, with a focus on major Latin American issues. The institution’s goal is for half of its students to come from other Latin American and Caribbean countries.</a:t>
            </a:r>
            <a:endParaRPr b="0" i="0" sz="1000" u="none" cap="none" strike="noStrike">
              <a:latin typeface="Arial"/>
              <a:ea typeface="Arial"/>
              <a:cs typeface="Arial"/>
              <a:sym typeface="Arial"/>
            </a:endParaRPr>
          </a:p>
          <a:p>
            <a:pPr indent="0" lvl="0" marL="457200" marR="0" rtl="0" algn="l">
              <a:lnSpc>
                <a:spcPct val="105000"/>
              </a:lnSpc>
              <a:spcBef>
                <a:spcPts val="0"/>
              </a:spcBef>
              <a:spcAft>
                <a:spcPts val="0"/>
              </a:spcAft>
              <a:buNone/>
            </a:pPr>
            <a:r>
              <a:t/>
            </a:r>
            <a:endParaRPr b="0" i="0" sz="1000" u="none" cap="none" strike="noStrike">
              <a:latin typeface="Arial"/>
              <a:ea typeface="Arial"/>
              <a:cs typeface="Arial"/>
              <a:sym typeface="Arial"/>
            </a:endParaRPr>
          </a:p>
          <a:p>
            <a:pPr indent="-291960" lvl="0" marL="457200" marR="0" rtl="0" algn="l">
              <a:lnSpc>
                <a:spcPct val="10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All programs are designed to train professionals with a broad understanding of the continent’s realities, so that in the future, graduates can contribute within their fields by proposing solutions to the challenges faced across various Latin American and Caribbean countries</a:t>
            </a:r>
            <a:r>
              <a:rPr b="0" i="0" lang="pt-BR" sz="1000" u="none" cap="none" strike="noStrike">
                <a:solidFill>
                  <a:srgbClr val="000000"/>
                </a:solidFill>
                <a:latin typeface="Montserrat SemiBold"/>
                <a:ea typeface="Montserrat SemiBold"/>
                <a:cs typeface="Montserrat SemiBold"/>
                <a:sym typeface="Montserrat SemiBold"/>
              </a:rPr>
              <a:t>.</a:t>
            </a:r>
            <a:endParaRPr b="0" i="0" sz="1000" u="none" cap="none" strike="noStrike">
              <a:latin typeface="Arial"/>
              <a:ea typeface="Arial"/>
              <a:cs typeface="Arial"/>
              <a:sym typeface="Arial"/>
            </a:endParaRPr>
          </a:p>
          <a:p>
            <a:pPr indent="0" lvl="0" marL="457200" marR="0" rtl="0" algn="l">
              <a:lnSpc>
                <a:spcPct val="105000"/>
              </a:lnSpc>
              <a:spcBef>
                <a:spcPts val="0"/>
              </a:spcBef>
              <a:spcAft>
                <a:spcPts val="0"/>
              </a:spcAft>
              <a:buNone/>
            </a:pPr>
            <a:r>
              <a:t/>
            </a:r>
            <a:endParaRPr b="0" i="0" sz="1000" u="none" cap="none" strike="noStrike">
              <a:latin typeface="Arial"/>
              <a:ea typeface="Arial"/>
              <a:cs typeface="Arial"/>
              <a:sym typeface="Arial"/>
            </a:endParaRPr>
          </a:p>
          <a:p>
            <a:pPr indent="-291960" lvl="0" marL="457200" marR="0" rtl="0" algn="l">
              <a:lnSpc>
                <a:spcPct val="10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In addition, UNILA promotes bilingualism – with Portuguese and Spanish as its main languages – along with intercultural exchange and a strong emphasis on interdisciplinary approaches.</a:t>
            </a:r>
            <a:br>
              <a:rPr b="0" i="0" lang="pt-BR" sz="1800" u="none" cap="none" strike="noStrike"/>
            </a:br>
            <a:r>
              <a:rPr b="0" i="0" lang="pt-BR" sz="1000" u="none" cap="none" strike="noStrike">
                <a:solidFill>
                  <a:srgbClr val="000000"/>
                </a:solidFill>
                <a:latin typeface="Montserrat SemiBold"/>
                <a:ea typeface="Montserrat SemiBold"/>
                <a:cs typeface="Montserrat SemiBold"/>
                <a:sym typeface="Montserrat SemiBold"/>
              </a:rPr>
              <a:t> </a:t>
            </a:r>
            <a:endParaRPr b="0" i="0" sz="1000" u="none" cap="none" strike="noStrike">
              <a:latin typeface="Arial"/>
              <a:ea typeface="Arial"/>
              <a:cs typeface="Arial"/>
              <a:sym typeface="Arial"/>
            </a:endParaRPr>
          </a:p>
        </p:txBody>
      </p:sp>
      <p:sp>
        <p:nvSpPr>
          <p:cNvPr id="137" name="Google Shape;137;p4"/>
          <p:cNvSpPr txBox="1"/>
          <p:nvPr>
            <p:ph idx="4294967295" type="title"/>
          </p:nvPr>
        </p:nvSpPr>
        <p:spPr>
          <a:xfrm>
            <a:off x="5283360" y="940320"/>
            <a:ext cx="3178440" cy="50616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2600">
                <a:latin typeface="Montserrat Black"/>
                <a:ea typeface="Montserrat Black"/>
                <a:cs typeface="Montserrat Black"/>
                <a:sym typeface="Montserrat Black"/>
              </a:rPr>
              <a:t>WHO ARE WE?</a:t>
            </a:r>
            <a:endParaRPr b="0" i="0" sz="26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b="0" l="0" r="0" t="0"/>
          <a:stretch/>
        </p:blipFill>
        <p:spPr>
          <a:xfrm>
            <a:off x="5220000" y="1868040"/>
            <a:ext cx="2879640" cy="2104920"/>
          </a:xfrm>
          <a:prstGeom prst="rect">
            <a:avLst/>
          </a:prstGeom>
          <a:noFill/>
          <a:ln>
            <a:noFill/>
          </a:ln>
        </p:spPr>
      </p:pic>
      <p:pic>
        <p:nvPicPr>
          <p:cNvPr id="143" name="Google Shape;143;p5"/>
          <p:cNvPicPr preferRelativeResize="0"/>
          <p:nvPr/>
        </p:nvPicPr>
        <p:blipFill rotWithShape="1">
          <a:blip r:embed="rId4">
            <a:alphaModFix/>
          </a:blip>
          <a:srcRect b="0" l="0" r="0" t="0"/>
          <a:stretch/>
        </p:blipFill>
        <p:spPr>
          <a:xfrm>
            <a:off x="3600" y="2880"/>
            <a:ext cx="9136080" cy="5142960"/>
          </a:xfrm>
          <a:prstGeom prst="rect">
            <a:avLst/>
          </a:prstGeom>
          <a:noFill/>
          <a:ln>
            <a:noFill/>
          </a:ln>
        </p:spPr>
      </p:pic>
      <p:sp>
        <p:nvSpPr>
          <p:cNvPr id="144" name="Google Shape;144;p5"/>
          <p:cNvSpPr txBox="1"/>
          <p:nvPr>
            <p:ph idx="4294967295" type="body"/>
          </p:nvPr>
        </p:nvSpPr>
        <p:spPr>
          <a:xfrm>
            <a:off x="540000" y="1800000"/>
            <a:ext cx="4470840" cy="2759040"/>
          </a:xfrm>
          <a:prstGeom prst="rect">
            <a:avLst/>
          </a:prstGeom>
          <a:noFill/>
          <a:ln>
            <a:noFill/>
          </a:ln>
        </p:spPr>
        <p:txBody>
          <a:bodyPr anchorCtr="0" anchor="t" bIns="91425" lIns="0" spcFirstLastPara="1" rIns="0" wrap="square" tIns="91425">
            <a:noAutofit/>
          </a:bodyPr>
          <a:lstStyle/>
          <a:p>
            <a:pPr indent="-291960" lvl="0" marL="457200" marR="0" rtl="0" algn="l">
              <a:lnSpc>
                <a:spcPct val="9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UNILA offers 29 undergraduate programs, 9 specialization programs (lato sensu graduate programs), and has stricto sensu graduate programs, including 13 master’s degrees and 2 doctoral degrees, in a wide range of fields.</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The selection process for undergraduate courses for Brazilian students is conducted through the Unified Selection System (Sisu), while international students apply through UNILA’s International Selection Process (PSI), based on a specific public call for applications.</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Graduate program admissions have its own admissions process, based on specific calls for applications.</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lang="pt-BR" sz="1000">
                <a:latin typeface="Montserrat SemiBold"/>
                <a:ea typeface="Montserrat SemiBold"/>
                <a:cs typeface="Montserrat SemiBold"/>
                <a:sym typeface="Montserrat SemiBold"/>
              </a:rPr>
              <a:t>Currently, UNILA has over 4,241 enrolled students across undergraduate and graduate levels, coming from more than 30 countries.</a:t>
            </a:r>
            <a:r>
              <a:rPr b="0" i="0" lang="pt-BR" sz="1000" u="none" cap="none" strike="noStrike">
                <a:solidFill>
                  <a:srgbClr val="000000"/>
                </a:solidFill>
                <a:latin typeface="Montserrat SemiBold"/>
                <a:ea typeface="Montserrat SemiBold"/>
                <a:cs typeface="Montserrat SemiBold"/>
                <a:sym typeface="Montserrat SemiBold"/>
              </a:rPr>
              <a:t> </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None/>
            </a:pPr>
            <a:br>
              <a:rPr b="0" i="0" lang="pt-BR" sz="1800" u="none" cap="none" strike="noStrike"/>
            </a:br>
            <a:endParaRPr b="0" i="0" sz="1000" u="none" cap="none" strike="noStrike">
              <a:latin typeface="Arial"/>
              <a:ea typeface="Arial"/>
              <a:cs typeface="Arial"/>
              <a:sym typeface="Arial"/>
            </a:endParaRPr>
          </a:p>
        </p:txBody>
      </p:sp>
      <p:sp>
        <p:nvSpPr>
          <p:cNvPr id="145" name="Google Shape;145;p5"/>
          <p:cNvSpPr txBox="1"/>
          <p:nvPr>
            <p:ph idx="4294967295" type="title"/>
          </p:nvPr>
        </p:nvSpPr>
        <p:spPr>
          <a:xfrm>
            <a:off x="955800" y="1090440"/>
            <a:ext cx="4263840" cy="88848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2800">
                <a:solidFill>
                  <a:srgbClr val="FF0000"/>
                </a:solidFill>
                <a:latin typeface="Montserrat Black"/>
                <a:ea typeface="Montserrat Black"/>
                <a:cs typeface="Montserrat Black"/>
                <a:sym typeface="Montserrat Black"/>
              </a:rPr>
              <a:t>TEACHING</a:t>
            </a:r>
            <a:endParaRPr b="0" i="0" sz="2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0" r="0" t="0"/>
          <a:stretch/>
        </p:blipFill>
        <p:spPr>
          <a:xfrm>
            <a:off x="5400720" y="2520000"/>
            <a:ext cx="3238920" cy="2338920"/>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5580000" y="360000"/>
            <a:ext cx="2741400" cy="2158920"/>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3600" y="2880"/>
            <a:ext cx="9136080" cy="5142960"/>
          </a:xfrm>
          <a:prstGeom prst="rect">
            <a:avLst/>
          </a:prstGeom>
          <a:noFill/>
          <a:ln>
            <a:noFill/>
          </a:ln>
        </p:spPr>
      </p:pic>
      <p:sp>
        <p:nvSpPr>
          <p:cNvPr id="153" name="Google Shape;153;p6"/>
          <p:cNvSpPr txBox="1"/>
          <p:nvPr>
            <p:ph idx="4294967295" type="body"/>
          </p:nvPr>
        </p:nvSpPr>
        <p:spPr>
          <a:xfrm>
            <a:off x="149760" y="1474920"/>
            <a:ext cx="4529160" cy="3780720"/>
          </a:xfrm>
          <a:prstGeom prst="rect">
            <a:avLst/>
          </a:prstGeom>
          <a:noFill/>
          <a:ln>
            <a:noFill/>
          </a:ln>
        </p:spPr>
        <p:txBody>
          <a:bodyPr anchorCtr="0" anchor="t" bIns="91425" lIns="0" spcFirstLastPara="1" rIns="0" wrap="square" tIns="91425">
            <a:noAutofit/>
          </a:bodyPr>
          <a:lstStyle/>
          <a:p>
            <a:pPr indent="-304920" lvl="0" marL="457200" marR="0" rtl="0" algn="l">
              <a:lnSpc>
                <a:spcPct val="105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In addition to education, as a public university, UNILA is also grounded in research and community outreach.</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None/>
            </a:pPr>
            <a:r>
              <a:t/>
            </a:r>
            <a:endParaRPr b="0" i="0" sz="1200" u="none" cap="none" strike="noStrike">
              <a:latin typeface="Arial"/>
              <a:ea typeface="Arial"/>
              <a:cs typeface="Arial"/>
              <a:sym typeface="Arial"/>
            </a:endParaRPr>
          </a:p>
          <a:p>
            <a:pPr indent="-304920" lvl="0" marL="457200" marR="0" rtl="0" algn="l">
              <a:lnSpc>
                <a:spcPct val="105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UNILA currently has around 300 extension projects underway, involving over 1,000 students, contributing to the production of knowledge in both local and regional communities.</a:t>
            </a:r>
            <a:endParaRPr b="0" i="0" sz="1200" u="none" cap="none" strike="noStrike">
              <a:latin typeface="Arial"/>
              <a:ea typeface="Arial"/>
              <a:cs typeface="Arial"/>
              <a:sym typeface="Arial"/>
            </a:endParaRPr>
          </a:p>
          <a:p>
            <a:pPr indent="0" lvl="0" marL="0" marR="0" rtl="0" algn="l">
              <a:lnSpc>
                <a:spcPct val="105000"/>
              </a:lnSpc>
              <a:spcBef>
                <a:spcPts val="0"/>
              </a:spcBef>
              <a:spcAft>
                <a:spcPts val="0"/>
              </a:spcAft>
              <a:buNone/>
            </a:pPr>
            <a:r>
              <a:t/>
            </a:r>
            <a:endParaRPr b="0" i="0" sz="1200" u="none" cap="none" strike="noStrike">
              <a:latin typeface="Arial"/>
              <a:ea typeface="Arial"/>
              <a:cs typeface="Arial"/>
              <a:sym typeface="Arial"/>
            </a:endParaRPr>
          </a:p>
          <a:p>
            <a:pPr indent="-304920" lvl="0" marL="457200" marR="0" rtl="0" algn="l">
              <a:lnSpc>
                <a:spcPct val="105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The academic community at UNILA generates intellectual and scientific output on a wide range of topics relevant to society, with both local and international impact. With over 300 registered research projects in the past year alone, UNILA contributes to the understanding of realities as well as to the process of Latin American and Caribbean integration.</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None/>
            </a:pPr>
            <a:r>
              <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None/>
            </a:pPr>
            <a:r>
              <a:t/>
            </a:r>
            <a:endParaRPr b="0" i="0" sz="1200" u="none" cap="none" strike="noStrike">
              <a:latin typeface="Arial"/>
              <a:ea typeface="Arial"/>
              <a:cs typeface="Arial"/>
              <a:sym typeface="Arial"/>
            </a:endParaRPr>
          </a:p>
        </p:txBody>
      </p:sp>
      <p:sp>
        <p:nvSpPr>
          <p:cNvPr id="154" name="Google Shape;154;p6"/>
          <p:cNvSpPr txBox="1"/>
          <p:nvPr>
            <p:ph idx="4294967295" type="title"/>
          </p:nvPr>
        </p:nvSpPr>
        <p:spPr>
          <a:xfrm>
            <a:off x="630349" y="243000"/>
            <a:ext cx="4689600" cy="73770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2800">
                <a:latin typeface="Montserrat Black"/>
                <a:ea typeface="Montserrat Black"/>
                <a:cs typeface="Montserrat Black"/>
                <a:sym typeface="Montserrat Black"/>
              </a:rPr>
              <a:t>RESEARCH AND COMMUNITY OUTREACH</a:t>
            </a:r>
            <a:endParaRPr b="0" i="0" sz="28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4562280" y="2340000"/>
            <a:ext cx="2879280" cy="2158920"/>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a:off x="1260360" y="2381040"/>
            <a:ext cx="3206160" cy="2137680"/>
          </a:xfrm>
          <a:prstGeom prst="rect">
            <a:avLst/>
          </a:prstGeom>
          <a:noFill/>
          <a:ln>
            <a:noFill/>
          </a:ln>
        </p:spPr>
      </p:pic>
      <p:pic>
        <p:nvPicPr>
          <p:cNvPr id="161" name="Google Shape;161;p7"/>
          <p:cNvPicPr preferRelativeResize="0"/>
          <p:nvPr/>
        </p:nvPicPr>
        <p:blipFill rotWithShape="1">
          <a:blip r:embed="rId5">
            <a:alphaModFix/>
          </a:blip>
          <a:srcRect b="0" l="0" r="0" t="0"/>
          <a:stretch/>
        </p:blipFill>
        <p:spPr>
          <a:xfrm>
            <a:off x="3600" y="2880"/>
            <a:ext cx="9136080" cy="5142960"/>
          </a:xfrm>
          <a:prstGeom prst="rect">
            <a:avLst/>
          </a:prstGeom>
          <a:noFill/>
          <a:ln>
            <a:noFill/>
          </a:ln>
        </p:spPr>
      </p:pic>
      <p:sp>
        <p:nvSpPr>
          <p:cNvPr id="162" name="Google Shape;162;p7"/>
          <p:cNvSpPr txBox="1"/>
          <p:nvPr>
            <p:ph idx="4294967295" type="body"/>
          </p:nvPr>
        </p:nvSpPr>
        <p:spPr>
          <a:xfrm>
            <a:off x="667800" y="1600200"/>
            <a:ext cx="7156440" cy="68436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200">
                <a:solidFill>
                  <a:srgbClr val="FFFFFF"/>
                </a:solidFill>
                <a:latin typeface="Montserrat SemiBold"/>
                <a:ea typeface="Montserrat SemiBold"/>
                <a:cs typeface="Montserrat SemiBold"/>
                <a:sym typeface="Montserrat SemiBold"/>
              </a:rPr>
              <a:t>The University operates its activities in five units.</a:t>
            </a:r>
            <a:endParaRPr b="0" i="0" sz="1200" u="none" cap="none" strike="noStrike">
              <a:latin typeface="Arial"/>
              <a:ea typeface="Arial"/>
              <a:cs typeface="Arial"/>
              <a:sym typeface="Arial"/>
            </a:endParaRPr>
          </a:p>
          <a:p>
            <a:pPr indent="0" lvl="0" marL="914400" marR="0" rtl="0" algn="ctr">
              <a:lnSpc>
                <a:spcPct val="115000"/>
              </a:lnSpc>
              <a:spcBef>
                <a:spcPts val="0"/>
              </a:spcBef>
              <a:spcAft>
                <a:spcPts val="0"/>
              </a:spcAft>
              <a:buNone/>
            </a:pPr>
            <a:r>
              <a:t/>
            </a:r>
            <a:endParaRPr b="0" i="0" sz="1200" u="none" cap="none" strike="noStrike">
              <a:latin typeface="Arial"/>
              <a:ea typeface="Arial"/>
              <a:cs typeface="Arial"/>
              <a:sym typeface="Arial"/>
            </a:endParaRPr>
          </a:p>
        </p:txBody>
      </p:sp>
      <p:sp>
        <p:nvSpPr>
          <p:cNvPr id="163" name="Google Shape;163;p7"/>
          <p:cNvSpPr txBox="1"/>
          <p:nvPr>
            <p:ph idx="4294967295" type="title"/>
          </p:nvPr>
        </p:nvSpPr>
        <p:spPr>
          <a:xfrm>
            <a:off x="2287800" y="784800"/>
            <a:ext cx="431172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solidFill>
                  <a:srgbClr val="FFFFFF"/>
                </a:solidFill>
                <a:latin typeface="Montserrat Black"/>
                <a:ea typeface="Montserrat Black"/>
                <a:cs typeface="Montserrat Black"/>
                <a:sym typeface="Montserrat Black"/>
              </a:rPr>
              <a:t>INFRASTRUCTURE</a:t>
            </a:r>
            <a:endParaRPr b="0" i="0" sz="3000" u="none" cap="none" strike="noStrike">
              <a:latin typeface="Arial"/>
              <a:ea typeface="Arial"/>
              <a:cs typeface="Arial"/>
              <a:sym typeface="Arial"/>
            </a:endParaRPr>
          </a:p>
        </p:txBody>
      </p:sp>
      <p:sp>
        <p:nvSpPr>
          <p:cNvPr id="164" name="Google Shape;164;p7"/>
          <p:cNvSpPr txBox="1"/>
          <p:nvPr>
            <p:ph idx="4294967295" type="body"/>
          </p:nvPr>
        </p:nvSpPr>
        <p:spPr>
          <a:xfrm>
            <a:off x="1992600" y="4443840"/>
            <a:ext cx="1741680" cy="32688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000">
                <a:solidFill>
                  <a:srgbClr val="FFFFFF"/>
                </a:solidFill>
                <a:latin typeface="Montserrat Medium"/>
                <a:ea typeface="Montserrat Medium"/>
                <a:cs typeface="Montserrat Medium"/>
                <a:sym typeface="Montserrat Medium"/>
              </a:rPr>
              <a:t>Integration Campus</a:t>
            </a:r>
            <a:endParaRPr b="0" i="0" sz="1000" u="none" cap="none" strike="noStrike">
              <a:latin typeface="Arial"/>
              <a:ea typeface="Arial"/>
              <a:cs typeface="Arial"/>
              <a:sym typeface="Arial"/>
            </a:endParaRPr>
          </a:p>
        </p:txBody>
      </p:sp>
      <p:sp>
        <p:nvSpPr>
          <p:cNvPr id="165" name="Google Shape;165;p7"/>
          <p:cNvSpPr txBox="1"/>
          <p:nvPr>
            <p:ph idx="4294967295" type="body"/>
          </p:nvPr>
        </p:nvSpPr>
        <p:spPr>
          <a:xfrm>
            <a:off x="5074920" y="4443840"/>
            <a:ext cx="1741680" cy="48888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000">
                <a:solidFill>
                  <a:srgbClr val="FFFFFF"/>
                </a:solidFill>
                <a:latin typeface="Montserrat Medium"/>
                <a:ea typeface="Montserrat Medium"/>
                <a:cs typeface="Montserrat Medium"/>
                <a:sym typeface="Montserrat Medium"/>
              </a:rPr>
              <a:t>Jardim Universitário Unit</a:t>
            </a:r>
            <a:endParaRPr b="0" i="0" sz="10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b="0" l="0" r="0" t="0"/>
          <a:stretch/>
        </p:blipFill>
        <p:spPr>
          <a:xfrm>
            <a:off x="360000" y="2160000"/>
            <a:ext cx="3058920" cy="2359080"/>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3240000" y="2458080"/>
            <a:ext cx="3598920" cy="2400840"/>
          </a:xfrm>
          <a:prstGeom prst="rect">
            <a:avLst/>
          </a:prstGeom>
          <a:noFill/>
          <a:ln>
            <a:noFill/>
          </a:ln>
        </p:spPr>
      </p:pic>
      <p:pic>
        <p:nvPicPr>
          <p:cNvPr id="172" name="Google Shape;172;p8"/>
          <p:cNvPicPr preferRelativeResize="0"/>
          <p:nvPr/>
        </p:nvPicPr>
        <p:blipFill rotWithShape="1">
          <a:blip r:embed="rId5">
            <a:alphaModFix/>
          </a:blip>
          <a:srcRect b="0" l="0" r="0" t="0"/>
          <a:stretch/>
        </p:blipFill>
        <p:spPr>
          <a:xfrm>
            <a:off x="5879160" y="2400480"/>
            <a:ext cx="3209760" cy="2134080"/>
          </a:xfrm>
          <a:prstGeom prst="rect">
            <a:avLst/>
          </a:prstGeom>
          <a:noFill/>
          <a:ln>
            <a:noFill/>
          </a:ln>
        </p:spPr>
      </p:pic>
      <p:pic>
        <p:nvPicPr>
          <p:cNvPr id="173" name="Google Shape;173;p8"/>
          <p:cNvPicPr preferRelativeResize="0"/>
          <p:nvPr/>
        </p:nvPicPr>
        <p:blipFill rotWithShape="1">
          <a:blip r:embed="rId6">
            <a:alphaModFix/>
          </a:blip>
          <a:srcRect b="0" l="0" r="0" t="0"/>
          <a:stretch/>
        </p:blipFill>
        <p:spPr>
          <a:xfrm>
            <a:off x="3600" y="2880"/>
            <a:ext cx="9136080" cy="5142960"/>
          </a:xfrm>
          <a:prstGeom prst="rect">
            <a:avLst/>
          </a:prstGeom>
          <a:noFill/>
          <a:ln>
            <a:noFill/>
          </a:ln>
        </p:spPr>
      </p:pic>
      <p:sp>
        <p:nvSpPr>
          <p:cNvPr id="174" name="Google Shape;174;p8"/>
          <p:cNvSpPr txBox="1"/>
          <p:nvPr>
            <p:ph idx="4294967295" type="body"/>
          </p:nvPr>
        </p:nvSpPr>
        <p:spPr>
          <a:xfrm>
            <a:off x="667800" y="1600200"/>
            <a:ext cx="7156440" cy="684360"/>
          </a:xfrm>
          <a:prstGeom prst="rect">
            <a:avLst/>
          </a:prstGeom>
          <a:noFill/>
          <a:ln>
            <a:noFill/>
          </a:ln>
        </p:spPr>
        <p:txBody>
          <a:bodyPr anchorCtr="0" anchor="t" bIns="91425" lIns="0" spcFirstLastPara="1" rIns="0" wrap="square" tIns="91425">
            <a:noAutofit/>
          </a:bodyPr>
          <a:lstStyle/>
          <a:p>
            <a:pPr indent="-304920" lvl="0" marL="457200" marR="0" rtl="0" algn="ctr">
              <a:lnSpc>
                <a:spcPct val="115000"/>
              </a:lnSpc>
              <a:spcBef>
                <a:spcPts val="0"/>
              </a:spcBef>
              <a:spcAft>
                <a:spcPts val="0"/>
              </a:spcAft>
              <a:buClr>
                <a:srgbClr val="000000"/>
              </a:buClr>
              <a:buSzPts val="1200"/>
              <a:buFont typeface="Montserrat SemiBold"/>
              <a:buChar char="●"/>
            </a:pPr>
            <a:r>
              <a:rPr lang="pt-BR" sz="1200">
                <a:latin typeface="Montserrat SemiBold"/>
                <a:ea typeface="Montserrat SemiBold"/>
                <a:cs typeface="Montserrat SemiBold"/>
                <a:sym typeface="Montserrat SemiBold"/>
              </a:rPr>
              <a:t>The University operates its activities in five units.</a:t>
            </a:r>
            <a:endParaRPr b="0" i="0" sz="1200" u="none" cap="none" strike="noStrike">
              <a:latin typeface="Arial"/>
              <a:ea typeface="Arial"/>
              <a:cs typeface="Arial"/>
              <a:sym typeface="Arial"/>
            </a:endParaRPr>
          </a:p>
        </p:txBody>
      </p:sp>
      <p:sp>
        <p:nvSpPr>
          <p:cNvPr id="175" name="Google Shape;175;p8"/>
          <p:cNvSpPr txBox="1"/>
          <p:nvPr>
            <p:ph idx="4294967295" type="title"/>
          </p:nvPr>
        </p:nvSpPr>
        <p:spPr>
          <a:xfrm>
            <a:off x="2287800" y="784800"/>
            <a:ext cx="4311720" cy="737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3000">
                <a:latin typeface="Montserrat Black"/>
                <a:ea typeface="Montserrat Black"/>
                <a:cs typeface="Montserrat Black"/>
                <a:sym typeface="Montserrat Black"/>
              </a:rPr>
              <a:t>INFRASTRUCTURE</a:t>
            </a:r>
            <a:endParaRPr b="0" i="0" sz="3000" u="none" cap="none" strike="noStrike">
              <a:latin typeface="Arial"/>
              <a:ea typeface="Arial"/>
              <a:cs typeface="Arial"/>
              <a:sym typeface="Arial"/>
            </a:endParaRPr>
          </a:p>
        </p:txBody>
      </p:sp>
      <p:sp>
        <p:nvSpPr>
          <p:cNvPr id="176" name="Google Shape;176;p8"/>
          <p:cNvSpPr txBox="1"/>
          <p:nvPr>
            <p:ph idx="4294967295" type="body"/>
          </p:nvPr>
        </p:nvSpPr>
        <p:spPr>
          <a:xfrm>
            <a:off x="855360" y="4520160"/>
            <a:ext cx="1741680" cy="32688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000">
                <a:latin typeface="Montserrat Medium"/>
                <a:ea typeface="Montserrat Medium"/>
                <a:cs typeface="Montserrat Medium"/>
                <a:sym typeface="Montserrat Medium"/>
              </a:rPr>
              <a:t>Parquetec Unit</a:t>
            </a:r>
            <a:endParaRPr b="0" i="0" sz="1000" u="none" cap="none" strike="noStrike">
              <a:latin typeface="Arial"/>
              <a:ea typeface="Arial"/>
              <a:cs typeface="Arial"/>
              <a:sym typeface="Arial"/>
            </a:endParaRPr>
          </a:p>
        </p:txBody>
      </p:sp>
      <p:sp>
        <p:nvSpPr>
          <p:cNvPr id="177" name="Google Shape;177;p8"/>
          <p:cNvSpPr txBox="1"/>
          <p:nvPr>
            <p:ph idx="4294967295" type="body"/>
          </p:nvPr>
        </p:nvSpPr>
        <p:spPr>
          <a:xfrm>
            <a:off x="3700440" y="4520160"/>
            <a:ext cx="1741680" cy="32688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000">
                <a:latin typeface="Montserrat Medium"/>
                <a:ea typeface="Montserrat Medium"/>
                <a:cs typeface="Montserrat Medium"/>
                <a:sym typeface="Montserrat Medium"/>
              </a:rPr>
              <a:t>Rio Almada Building Unit</a:t>
            </a:r>
            <a:endParaRPr b="0" i="0" sz="1000" u="none" cap="none" strike="noStrike">
              <a:latin typeface="Arial"/>
              <a:ea typeface="Arial"/>
              <a:cs typeface="Arial"/>
              <a:sym typeface="Arial"/>
            </a:endParaRPr>
          </a:p>
        </p:txBody>
      </p:sp>
      <p:sp>
        <p:nvSpPr>
          <p:cNvPr id="178" name="Google Shape;178;p8"/>
          <p:cNvSpPr txBox="1"/>
          <p:nvPr>
            <p:ph idx="4294967295" type="body"/>
          </p:nvPr>
        </p:nvSpPr>
        <p:spPr>
          <a:xfrm>
            <a:off x="6120000" y="4455720"/>
            <a:ext cx="2422800" cy="68688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None/>
            </a:pPr>
            <a:r>
              <a:rPr lang="pt-BR" sz="1000">
                <a:latin typeface="Montserrat Medium"/>
                <a:ea typeface="Montserrat Medium"/>
                <a:cs typeface="Montserrat Medium"/>
                <a:sym typeface="Montserrat Medium"/>
              </a:rPr>
              <a:t>Portal da Foz Unit Warehouse</a:t>
            </a:r>
            <a:endParaRPr b="0" i="0" sz="1000" u="none" cap="none" strike="noStrike">
              <a:latin typeface="Arial"/>
              <a:ea typeface="Arial"/>
              <a:cs typeface="Arial"/>
              <a:sym typeface="Arial"/>
            </a:endParaRPr>
          </a:p>
          <a:p>
            <a:pPr indent="0" lvl="0" marL="0" marR="0" rtl="0" algn="ctr">
              <a:lnSpc>
                <a:spcPct val="115000"/>
              </a:lnSpc>
              <a:spcBef>
                <a:spcPts val="0"/>
              </a:spcBef>
              <a:spcAft>
                <a:spcPts val="0"/>
              </a:spcAft>
              <a:buNone/>
            </a:pPr>
            <a:r>
              <a:t/>
            </a:r>
            <a:endParaRPr b="0" i="0" sz="10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9"/>
          <p:cNvPicPr preferRelativeResize="0"/>
          <p:nvPr/>
        </p:nvPicPr>
        <p:blipFill rotWithShape="1">
          <a:blip r:embed="rId3">
            <a:alphaModFix/>
          </a:blip>
          <a:srcRect b="0" l="0" r="0" t="0"/>
          <a:stretch/>
        </p:blipFill>
        <p:spPr>
          <a:xfrm>
            <a:off x="3600" y="2880"/>
            <a:ext cx="9136080" cy="5142960"/>
          </a:xfrm>
          <a:prstGeom prst="rect">
            <a:avLst/>
          </a:prstGeom>
          <a:noFill/>
          <a:ln>
            <a:noFill/>
          </a:ln>
        </p:spPr>
      </p:pic>
      <p:sp>
        <p:nvSpPr>
          <p:cNvPr id="184" name="Google Shape;184;p9"/>
          <p:cNvSpPr txBox="1"/>
          <p:nvPr>
            <p:ph idx="4294967295" type="body"/>
          </p:nvPr>
        </p:nvSpPr>
        <p:spPr>
          <a:xfrm>
            <a:off x="235800" y="1800000"/>
            <a:ext cx="4011120" cy="2879640"/>
          </a:xfrm>
          <a:prstGeom prst="rect">
            <a:avLst/>
          </a:prstGeom>
          <a:noFill/>
          <a:ln>
            <a:noFill/>
          </a:ln>
        </p:spPr>
        <p:txBody>
          <a:bodyPr anchorCtr="0" anchor="t" bIns="91425" lIns="0" spcFirstLastPara="1" rIns="0" wrap="square" tIns="91425">
            <a:noAutofit/>
          </a:bodyPr>
          <a:lstStyle/>
          <a:p>
            <a:pPr indent="-304919" lvl="0" marL="457200" marR="0" rtl="0" algn="l">
              <a:lnSpc>
                <a:spcPct val="115000"/>
              </a:lnSpc>
              <a:spcBef>
                <a:spcPts val="0"/>
              </a:spcBef>
              <a:spcAft>
                <a:spcPts val="0"/>
              </a:spcAft>
              <a:buClr>
                <a:srgbClr val="000000"/>
              </a:buClr>
              <a:buSzPts val="1100"/>
              <a:buFont typeface="Montserrat SemiBold"/>
              <a:buChar char="●"/>
            </a:pPr>
            <a:r>
              <a:rPr lang="pt-BR" sz="1100">
                <a:latin typeface="Montserrat SemiBold"/>
                <a:ea typeface="Montserrat SemiBold"/>
                <a:cs typeface="Montserrat SemiBold"/>
                <a:sym typeface="Montserrat SemiBold"/>
              </a:rPr>
              <a:t>The construction of the new campus of the Federal University of Latin American Integration (UNILA), called Campus Arandu, was resumed after a cooperation agreement between UNOPS, a UN agency specialized in infrastructure, and the Federal Government, through the Ministry of Education and UNILA. The financial resources were provided by Itaipu Binacional</a:t>
            </a:r>
            <a:r>
              <a:rPr b="0" i="0" lang="pt-BR" sz="1100" u="none" cap="none" strike="noStrike">
                <a:solidFill>
                  <a:srgbClr val="000000"/>
                </a:solidFill>
                <a:latin typeface="Montserrat SemiBold"/>
                <a:ea typeface="Montserrat SemiBold"/>
                <a:cs typeface="Montserrat SemiBold"/>
                <a:sym typeface="Montserrat SemiBold"/>
              </a:rPr>
              <a:t>.</a:t>
            </a:r>
            <a:endParaRPr b="0" i="0" sz="11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sz="1100">
              <a:latin typeface="Montserrat SemiBold"/>
              <a:ea typeface="Montserrat SemiBold"/>
              <a:cs typeface="Montserrat SemiBold"/>
              <a:sym typeface="Montserrat SemiBold"/>
            </a:endParaRPr>
          </a:p>
          <a:p>
            <a:pPr indent="-304920" lvl="0" marL="457200" marR="0" rtl="0" algn="l">
              <a:lnSpc>
                <a:spcPct val="115000"/>
              </a:lnSpc>
              <a:spcBef>
                <a:spcPts val="0"/>
              </a:spcBef>
              <a:spcAft>
                <a:spcPts val="0"/>
              </a:spcAft>
              <a:buClr>
                <a:srgbClr val="000000"/>
              </a:buClr>
              <a:buSzPts val="1100"/>
              <a:buFont typeface="Montserrat SemiBold"/>
              <a:buChar char="●"/>
            </a:pPr>
            <a:r>
              <a:rPr lang="pt-BR" sz="1100">
                <a:latin typeface="Montserrat SemiBold"/>
                <a:ea typeface="Montserrat SemiBold"/>
                <a:cs typeface="Montserrat SemiBold"/>
                <a:sym typeface="Montserrat SemiBold"/>
              </a:rPr>
              <a:t>UNOPS is working on the implementation of the first phase of the works, which includes the completion of the Central Building, the University Restaurant, and the Classroom Block. The project is set to have phased completions over the next 3 years.</a:t>
            </a:r>
            <a:r>
              <a:rPr b="0" i="0" lang="pt-BR" sz="1200" u="none" cap="none" strike="noStrike">
                <a:solidFill>
                  <a:srgbClr val="000000"/>
                </a:solidFill>
                <a:latin typeface="Montserrat SemiBold"/>
                <a:ea typeface="Montserrat SemiBold"/>
                <a:cs typeface="Montserrat SemiBold"/>
                <a:sym typeface="Montserrat SemiBold"/>
              </a:rPr>
              <a:t> </a:t>
            </a:r>
            <a:endParaRPr b="0" i="0" sz="1200" u="none" cap="none" strike="noStrike">
              <a:latin typeface="Arial"/>
              <a:ea typeface="Arial"/>
              <a:cs typeface="Arial"/>
              <a:sym typeface="Arial"/>
            </a:endParaRPr>
          </a:p>
        </p:txBody>
      </p:sp>
      <p:sp>
        <p:nvSpPr>
          <p:cNvPr id="185" name="Google Shape;185;p9"/>
          <p:cNvSpPr txBox="1"/>
          <p:nvPr>
            <p:ph idx="4294967295" type="title"/>
          </p:nvPr>
        </p:nvSpPr>
        <p:spPr>
          <a:xfrm>
            <a:off x="684000" y="1188000"/>
            <a:ext cx="3958920" cy="10789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lang="pt-BR" sz="2400">
                <a:solidFill>
                  <a:srgbClr val="FFFFFF"/>
                </a:solidFill>
                <a:latin typeface="Montserrat Black"/>
                <a:ea typeface="Montserrat Black"/>
                <a:cs typeface="Montserrat Black"/>
                <a:sym typeface="Montserrat Black"/>
              </a:rPr>
              <a:t>CAMPUS ARANDU</a:t>
            </a:r>
            <a:endParaRPr b="0" i="0" sz="2400" u="none" cap="none" strike="noStrike">
              <a:latin typeface="Arial"/>
              <a:ea typeface="Arial"/>
              <a:cs typeface="Arial"/>
              <a:sym typeface="Arial"/>
            </a:endParaRPr>
          </a:p>
        </p:txBody>
      </p:sp>
      <p:pic>
        <p:nvPicPr>
          <p:cNvPr id="186" name="Google Shape;186;p9"/>
          <p:cNvPicPr preferRelativeResize="0"/>
          <p:nvPr/>
        </p:nvPicPr>
        <p:blipFill rotWithShape="1">
          <a:blip r:embed="rId4">
            <a:alphaModFix/>
          </a:blip>
          <a:srcRect b="0" l="0" r="0" t="0"/>
          <a:stretch/>
        </p:blipFill>
        <p:spPr>
          <a:xfrm>
            <a:off x="4642925" y="1285725"/>
            <a:ext cx="3623759" cy="30664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file>