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51" r:id="rId3"/>
    <p:sldId id="357" r:id="rId4"/>
    <p:sldId id="356" r:id="rId5"/>
    <p:sldId id="308" r:id="rId6"/>
    <p:sldId id="368" r:id="rId7"/>
    <p:sldId id="358" r:id="rId8"/>
    <p:sldId id="370" r:id="rId9"/>
    <p:sldId id="371" r:id="rId10"/>
    <p:sldId id="360" r:id="rId11"/>
    <p:sldId id="312" r:id="rId12"/>
    <p:sldId id="369" r:id="rId13"/>
    <p:sldId id="376" r:id="rId14"/>
    <p:sldId id="363" r:id="rId15"/>
    <p:sldId id="372" r:id="rId16"/>
    <p:sldId id="373" r:id="rId17"/>
    <p:sldId id="374" r:id="rId18"/>
    <p:sldId id="364" r:id="rId19"/>
    <p:sldId id="375" r:id="rId20"/>
    <p:sldId id="365" r:id="rId21"/>
    <p:sldId id="354" r:id="rId22"/>
    <p:sldId id="31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99"/>
    <a:srgbClr val="003B50"/>
    <a:srgbClr val="48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4A7A-9D32-4524-BF9C-AA68E0A58CB5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A9AB0-5330-463F-BDA7-90EDD15D5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794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0567" y="404606"/>
            <a:ext cx="2783945" cy="17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93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9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88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18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08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52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3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5148" y="1982165"/>
            <a:ext cx="3589867" cy="92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26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10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31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71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01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26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3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25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43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273D0F-0467-41E5-B4C6-98BA8322AF5D}" type="datetimeFigureOut">
              <a:rPr lang="pt-BR" smtClean="0"/>
              <a:t>22/07/2021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764600-66A2-46FD-B220-91FE717F78D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24306" y="12622"/>
            <a:ext cx="2411412" cy="15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4224" y="3074505"/>
            <a:ext cx="8263466" cy="2623930"/>
          </a:xfrm>
        </p:spPr>
        <p:txBody>
          <a:bodyPr>
            <a:noAutofit/>
          </a:bodyPr>
          <a:lstStyle/>
          <a:p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1ª Reunião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PLANO DE GESTÃO DE RISCOS</a:t>
            </a:r>
            <a:br>
              <a:rPr lang="pt-BR" sz="3600" dirty="0"/>
            </a:br>
            <a:endParaRPr lang="pt-BR" sz="3600" dirty="0">
              <a:effectLst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7C1D18-1116-4B1C-ACF4-7A85EAF0FE88}"/>
              </a:ext>
            </a:extLst>
          </p:cNvPr>
          <p:cNvSpPr txBox="1"/>
          <p:nvPr/>
        </p:nvSpPr>
        <p:spPr>
          <a:xfrm>
            <a:off x="8613913" y="5685183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JULHO/2021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EFA16E-101F-412D-932C-A6BB6362873D}"/>
              </a:ext>
            </a:extLst>
          </p:cNvPr>
          <p:cNvSpPr txBox="1"/>
          <p:nvPr/>
        </p:nvSpPr>
        <p:spPr>
          <a:xfrm>
            <a:off x="861392" y="874644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Pró-reitoria</a:t>
            </a:r>
            <a:r>
              <a:rPr lang="pt-BR" b="1" dirty="0">
                <a:solidFill>
                  <a:schemeClr val="bg1"/>
                </a:solidFill>
              </a:rPr>
              <a:t> de Planejamento, Orçamento e Finanças</a:t>
            </a:r>
          </a:p>
          <a:p>
            <a:r>
              <a:rPr lang="pt-BR" b="1" dirty="0">
                <a:solidFill>
                  <a:schemeClr val="bg1"/>
                </a:solidFill>
              </a:rPr>
              <a:t>Departamento de Planejamento Estratégico</a:t>
            </a:r>
          </a:p>
          <a:p>
            <a:r>
              <a:rPr lang="pt-BR" b="1" dirty="0">
                <a:solidFill>
                  <a:schemeClr val="bg1"/>
                </a:solidFill>
              </a:rPr>
              <a:t>Seção de Apoio à Governança</a:t>
            </a:r>
          </a:p>
        </p:txBody>
      </p:sp>
    </p:spTree>
    <p:extLst>
      <p:ext uri="{BB962C8B-B14F-4D97-AF65-F5344CB8AC3E}">
        <p14:creationId xmlns:p14="http://schemas.microsoft.com/office/powerpoint/2010/main" val="30189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89C4D3F-DC0C-491F-958C-2FA80C592787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54D4A11-061B-4AC5-B0AD-238C59D5BCAC}"/>
              </a:ext>
            </a:extLst>
          </p:cNvPr>
          <p:cNvSpPr txBox="1"/>
          <p:nvPr/>
        </p:nvSpPr>
        <p:spPr>
          <a:xfrm>
            <a:off x="1131438" y="2388141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álise e avaliação dos eventos de risco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465F78D-7078-43D4-89E1-EF27B1E4D21C}"/>
              </a:ext>
            </a:extLst>
          </p:cNvPr>
          <p:cNvSpPr/>
          <p:nvPr/>
        </p:nvSpPr>
        <p:spPr>
          <a:xfrm>
            <a:off x="1529765" y="3154016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5B0512-F77F-4ACB-8E99-883CE2DBC6DC}"/>
              </a:ext>
            </a:extLst>
          </p:cNvPr>
          <p:cNvSpPr txBox="1"/>
          <p:nvPr/>
        </p:nvSpPr>
        <p:spPr>
          <a:xfrm>
            <a:off x="1961322" y="3175867"/>
            <a:ext cx="970059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o resultado da etapa de Entendimento do Contexto, deve-se construir uma lista abrangente de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podem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ATRASAR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PREJUDICAR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IMPEDIR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cumprimento dos objetivos do processo organizacional ou das suas etapas críticas.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DA041C-4B1D-4A14-9317-23B6D188E6D1}"/>
              </a:ext>
            </a:extLst>
          </p:cNvPr>
          <p:cNvSpPr txBox="1"/>
          <p:nvPr/>
        </p:nvSpPr>
        <p:spPr>
          <a:xfrm>
            <a:off x="2034208" y="5210076"/>
            <a:ext cx="9700592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Cálculo dos </a:t>
            </a: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NÍVEIS DOS RISCOS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, a partir de critérios de </a:t>
            </a:r>
            <a:r>
              <a:rPr lang="pt-BR" b="1" dirty="0">
                <a:solidFill>
                  <a:srgbClr val="006666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PROBABILIDADE E IMPACTO</a:t>
            </a: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B48B368-492F-4A80-ACA8-A49549697FFB}"/>
              </a:ext>
            </a:extLst>
          </p:cNvPr>
          <p:cNvSpPr/>
          <p:nvPr/>
        </p:nvSpPr>
        <p:spPr>
          <a:xfrm>
            <a:off x="1549643" y="4353337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A8A2D-1244-4371-B5F7-5C8675CF5BF8}"/>
              </a:ext>
            </a:extLst>
          </p:cNvPr>
          <p:cNvSpPr txBox="1"/>
          <p:nvPr/>
        </p:nvSpPr>
        <p:spPr>
          <a:xfrm>
            <a:off x="2001078" y="4368563"/>
            <a:ext cx="963433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Classificação do risco em </a:t>
            </a:r>
            <a:r>
              <a:rPr lang="pt-B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CATEGORIAS/TIPOLOGIAS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3FDDD49-0BB9-4B99-879D-DA11085A3743}"/>
              </a:ext>
            </a:extLst>
          </p:cNvPr>
          <p:cNvSpPr/>
          <p:nvPr/>
        </p:nvSpPr>
        <p:spPr>
          <a:xfrm>
            <a:off x="1569523" y="5247860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54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4A68A10-E3A9-43BF-99AA-866DAB5A1961}"/>
              </a:ext>
            </a:extLst>
          </p:cNvPr>
          <p:cNvSpPr/>
          <p:nvPr/>
        </p:nvSpPr>
        <p:spPr>
          <a:xfrm>
            <a:off x="857945" y="20332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0267C4D-83A7-480E-A496-BA6EAE173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/>
          <a:stretch/>
        </p:blipFill>
        <p:spPr>
          <a:xfrm>
            <a:off x="132521" y="1229996"/>
            <a:ext cx="11940209" cy="5628004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C1F5C3A9-ABC8-4BE1-B69D-224AE19616BA}"/>
              </a:ext>
            </a:extLst>
          </p:cNvPr>
          <p:cNvSpPr txBox="1"/>
          <p:nvPr/>
        </p:nvSpPr>
        <p:spPr>
          <a:xfrm>
            <a:off x="1184447" y="479414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latin typeface="Carlito"/>
                <a:cs typeface="Carlito"/>
              </a:rPr>
              <a:t>Cat</a:t>
            </a:r>
            <a:r>
              <a:rPr lang="pt-BR" sz="3000" b="1" spc="-10" dirty="0">
                <a:solidFill>
                  <a:schemeClr val="bg1"/>
                </a:solidFill>
                <a:latin typeface="Carlito"/>
                <a:cs typeface="Carlito"/>
              </a:rPr>
              <a:t>egoria dos Riscos</a:t>
            </a:r>
            <a:endParaRPr lang="pt-BR" sz="3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316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9E9B247-EBA4-4169-9626-1F208CEA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4" y="2314575"/>
            <a:ext cx="11667165" cy="444655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0B4E0BB-06AE-45CF-95C6-8ECE53B3DFFB}"/>
              </a:ext>
            </a:extLst>
          </p:cNvPr>
          <p:cNvSpPr/>
          <p:nvPr/>
        </p:nvSpPr>
        <p:spPr>
          <a:xfrm>
            <a:off x="857945" y="81292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8A6BB54-17EB-40E4-B437-C93FFB639992}"/>
              </a:ext>
            </a:extLst>
          </p:cNvPr>
          <p:cNvSpPr txBox="1"/>
          <p:nvPr/>
        </p:nvSpPr>
        <p:spPr>
          <a:xfrm>
            <a:off x="1184447" y="1089014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latin typeface="Carlito"/>
                <a:cs typeface="Carlito"/>
              </a:rPr>
              <a:t>Nív</a:t>
            </a:r>
            <a:r>
              <a:rPr lang="pt-BR" sz="3000" b="1" spc="-10" dirty="0">
                <a:solidFill>
                  <a:schemeClr val="bg1"/>
                </a:solidFill>
                <a:latin typeface="Carlito"/>
                <a:cs typeface="Carlito"/>
              </a:rPr>
              <a:t>eis dos Riscos</a:t>
            </a:r>
            <a:endParaRPr lang="pt-BR" sz="3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8009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0B4E0BB-06AE-45CF-95C6-8ECE53B3DFFB}"/>
              </a:ext>
            </a:extLst>
          </p:cNvPr>
          <p:cNvSpPr/>
          <p:nvPr/>
        </p:nvSpPr>
        <p:spPr>
          <a:xfrm>
            <a:off x="857945" y="81292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8A6BB54-17EB-40E4-B437-C93FFB639992}"/>
              </a:ext>
            </a:extLst>
          </p:cNvPr>
          <p:cNvSpPr txBox="1"/>
          <p:nvPr/>
        </p:nvSpPr>
        <p:spPr>
          <a:xfrm>
            <a:off x="1279697" y="1089014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latin typeface="Carlito"/>
                <a:cs typeface="Carlito"/>
              </a:rPr>
              <a:t>Pri</a:t>
            </a:r>
            <a:r>
              <a:rPr lang="pt-BR" sz="3000" b="1" spc="-10" dirty="0">
                <a:solidFill>
                  <a:schemeClr val="bg1"/>
                </a:solidFill>
                <a:latin typeface="Carlito"/>
                <a:cs typeface="Carlito"/>
              </a:rPr>
              <a:t>orização dos Riscos</a:t>
            </a:r>
            <a:endParaRPr lang="pt-BR" sz="3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AE0331-EDDA-4F63-9834-74D24D00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44923"/>
            <a:ext cx="8201024" cy="46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6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89C4D3F-DC0C-491F-958C-2FA80C592787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54D4A11-061B-4AC5-B0AD-238C59D5BCAC}"/>
              </a:ext>
            </a:extLst>
          </p:cNvPr>
          <p:cNvSpPr txBox="1"/>
          <p:nvPr/>
        </p:nvSpPr>
        <p:spPr>
          <a:xfrm>
            <a:off x="1184447" y="2374889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orização 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98B54BC5-135A-411E-8BE6-D23A9F4AB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6"/>
          <a:stretch/>
        </p:blipFill>
        <p:spPr bwMode="auto">
          <a:xfrm>
            <a:off x="1669774" y="3008658"/>
            <a:ext cx="9144000" cy="35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5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A40EFB-C1BB-4AAA-9365-3D411F96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936874"/>
            <a:ext cx="8591880" cy="29495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8C2FF1D-9E9A-4D02-8D98-43BE2336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27" y="907407"/>
            <a:ext cx="8761413" cy="706964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14017E1-CD2C-4FA9-951E-8407C821413D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12000D1-FDF8-420E-ACA1-32A204D89483}"/>
              </a:ext>
            </a:extLst>
          </p:cNvPr>
          <p:cNvSpPr txBox="1"/>
          <p:nvPr/>
        </p:nvSpPr>
        <p:spPr>
          <a:xfrm>
            <a:off x="1184447" y="2374889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orização 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3232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1864B3-5399-418B-8432-023C79A8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2936875"/>
            <a:ext cx="7668802" cy="26924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77DA315-4257-45B8-ACE9-2094B3F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27" y="907407"/>
            <a:ext cx="8761413" cy="706964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620DEC-214C-446D-9DE9-E3817E263610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358F51-5F61-48C1-A146-493EBE423BF8}"/>
              </a:ext>
            </a:extLst>
          </p:cNvPr>
          <p:cNvSpPr txBox="1"/>
          <p:nvPr/>
        </p:nvSpPr>
        <p:spPr>
          <a:xfrm>
            <a:off x="1184447" y="2374889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orização 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2654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1CEFA96-13A5-488B-BC35-D8BE4D3C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" y="3184524"/>
            <a:ext cx="10142511" cy="27209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7959DB8-1030-47F7-B1BC-FA5EE22A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27" y="907407"/>
            <a:ext cx="8761413" cy="706964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3DCC507-A567-4E34-B86B-EEF29AD42EE7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52DEBF9-2BAF-4D04-B9B7-2128326684AA}"/>
              </a:ext>
            </a:extLst>
          </p:cNvPr>
          <p:cNvSpPr txBox="1"/>
          <p:nvPr/>
        </p:nvSpPr>
        <p:spPr>
          <a:xfrm>
            <a:off x="1184447" y="2374889"/>
            <a:ext cx="79860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orização 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0562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89C4D3F-DC0C-491F-958C-2FA80C592787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54D4A11-061B-4AC5-B0AD-238C59D5BCAC}"/>
              </a:ext>
            </a:extLst>
          </p:cNvPr>
          <p:cNvSpPr txBox="1"/>
          <p:nvPr/>
        </p:nvSpPr>
        <p:spPr>
          <a:xfrm>
            <a:off x="1131439" y="2388141"/>
            <a:ext cx="42100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Tra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tamento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</a:rPr>
              <a:t> 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465F78D-7078-43D4-89E1-EF27B1E4D21C}"/>
              </a:ext>
            </a:extLst>
          </p:cNvPr>
          <p:cNvSpPr/>
          <p:nvPr/>
        </p:nvSpPr>
        <p:spPr>
          <a:xfrm>
            <a:off x="1529765" y="3154016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5B0512-F77F-4ACB-8E99-883CE2DBC6DC}"/>
              </a:ext>
            </a:extLst>
          </p:cNvPr>
          <p:cNvSpPr txBox="1"/>
          <p:nvPr/>
        </p:nvSpPr>
        <p:spPr>
          <a:xfrm>
            <a:off x="1908313" y="3149363"/>
            <a:ext cx="9700592" cy="314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Definição das opções e as medidas de tratamento (controles) para os riscos priorizados na etapa anterior;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As opções, conforme modelo do CGU são: </a:t>
            </a:r>
            <a:r>
              <a:rPr lang="pt-BR" b="1" dirty="0">
                <a:solidFill>
                  <a:srgbClr val="7030A0"/>
                </a:solidFill>
              </a:rPr>
              <a:t>MITIGAR</a:t>
            </a:r>
            <a:r>
              <a:rPr lang="pt-BR" dirty="0"/>
              <a:t>, </a:t>
            </a:r>
            <a:r>
              <a:rPr lang="pt-BR" b="1" dirty="0">
                <a:solidFill>
                  <a:srgbClr val="00B050"/>
                </a:solidFill>
              </a:rPr>
              <a:t>COMPARTILHAR</a:t>
            </a:r>
            <a:r>
              <a:rPr lang="pt-BR" dirty="0"/>
              <a:t>, </a:t>
            </a:r>
            <a:r>
              <a:rPr lang="pt-BR" b="1" dirty="0">
                <a:solidFill>
                  <a:schemeClr val="accent2"/>
                </a:solidFill>
              </a:rPr>
              <a:t>EVITAR</a:t>
            </a:r>
            <a:r>
              <a:rPr lang="pt-BR" dirty="0"/>
              <a:t> OU </a:t>
            </a:r>
            <a:r>
              <a:rPr lang="pt-BR" b="1" dirty="0">
                <a:solidFill>
                  <a:srgbClr val="002060"/>
                </a:solidFill>
              </a:rPr>
              <a:t>ACEITAR</a:t>
            </a:r>
            <a:r>
              <a:rPr lang="pt-BR" dirty="0"/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Definição do </a:t>
            </a:r>
            <a:r>
              <a:rPr lang="pt-BR" b="1" dirty="0"/>
              <a:t>Plano de Tratamento do Risco </a:t>
            </a:r>
            <a:r>
              <a:rPr lang="pt-BR" dirty="0"/>
              <a:t>(Objetivos/benefícios esperados por medida de tratamento, Custo estimado para a implementação; Servidor ou cargo responsável pela implementação, </a:t>
            </a:r>
            <a:r>
              <a:rPr lang="pt-BR" dirty="0" err="1"/>
              <a:t>etc</a:t>
            </a:r>
            <a:r>
              <a:rPr lang="pt-BR" dirty="0"/>
              <a:t>);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01BE077-E43C-40A7-B48F-9936406CFCCD}"/>
              </a:ext>
            </a:extLst>
          </p:cNvPr>
          <p:cNvSpPr/>
          <p:nvPr/>
        </p:nvSpPr>
        <p:spPr>
          <a:xfrm>
            <a:off x="1496634" y="4247321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9C4D0CD-6847-40EF-A42A-31905AA31F39}"/>
              </a:ext>
            </a:extLst>
          </p:cNvPr>
          <p:cNvSpPr/>
          <p:nvPr/>
        </p:nvSpPr>
        <p:spPr>
          <a:xfrm>
            <a:off x="1516513" y="5274364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47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7CEAEB-EDB3-404A-BA06-F279892B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4" y="3298825"/>
            <a:ext cx="10030235" cy="263525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086EEB2-7EE8-4445-B1B5-481B246478D9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4074D49-B43A-4F38-B362-5D1D9C6EEFCC}"/>
              </a:ext>
            </a:extLst>
          </p:cNvPr>
          <p:cNvSpPr txBox="1"/>
          <p:nvPr/>
        </p:nvSpPr>
        <p:spPr>
          <a:xfrm>
            <a:off x="1131439" y="2388141"/>
            <a:ext cx="42100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Tra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tamento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</a:rPr>
              <a:t> 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641D3D-1DB4-4647-82EE-3D7DB55D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27" y="907407"/>
            <a:ext cx="8761413" cy="706964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387964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AE75962-59BB-4CBC-BB59-1D7520626DAD}"/>
              </a:ext>
            </a:extLst>
          </p:cNvPr>
          <p:cNvSpPr/>
          <p:nvPr/>
        </p:nvSpPr>
        <p:spPr>
          <a:xfrm>
            <a:off x="11025810" y="4678018"/>
            <a:ext cx="853626" cy="759735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29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3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5"/>
                </a:lnTo>
                <a:lnTo>
                  <a:pt x="318237" y="535149"/>
                </a:lnTo>
                <a:lnTo>
                  <a:pt x="363874" y="522619"/>
                </a:lnTo>
                <a:lnTo>
                  <a:pt x="405897" y="502665"/>
                </a:lnTo>
                <a:lnTo>
                  <a:pt x="443545" y="476052"/>
                </a:lnTo>
                <a:lnTo>
                  <a:pt x="476056" y="443540"/>
                </a:lnTo>
                <a:lnTo>
                  <a:pt x="502668" y="405891"/>
                </a:lnTo>
                <a:lnTo>
                  <a:pt x="522620" y="363869"/>
                </a:lnTo>
                <a:lnTo>
                  <a:pt x="535150" y="318233"/>
                </a:lnTo>
                <a:lnTo>
                  <a:pt x="539496" y="269748"/>
                </a:lnTo>
                <a:lnTo>
                  <a:pt x="535150" y="221262"/>
                </a:lnTo>
                <a:lnTo>
                  <a:pt x="522620" y="175626"/>
                </a:lnTo>
                <a:lnTo>
                  <a:pt x="502668" y="133604"/>
                </a:lnTo>
                <a:lnTo>
                  <a:pt x="476056" y="95955"/>
                </a:lnTo>
                <a:lnTo>
                  <a:pt x="443545" y="63443"/>
                </a:lnTo>
                <a:lnTo>
                  <a:pt x="405897" y="36830"/>
                </a:lnTo>
                <a:lnTo>
                  <a:pt x="363874" y="16876"/>
                </a:lnTo>
                <a:lnTo>
                  <a:pt x="318237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5427345" cy="6858000"/>
          </a:xfrm>
          <a:custGeom>
            <a:avLst/>
            <a:gdLst/>
            <a:ahLst/>
            <a:cxnLst/>
            <a:rect l="l" t="t" r="r" b="b"/>
            <a:pathLst>
              <a:path w="5427345" h="6858000">
                <a:moveTo>
                  <a:pt x="3042940" y="0"/>
                </a:moveTo>
                <a:lnTo>
                  <a:pt x="0" y="0"/>
                </a:lnTo>
                <a:lnTo>
                  <a:pt x="0" y="6857996"/>
                </a:lnTo>
                <a:lnTo>
                  <a:pt x="3766945" y="6857996"/>
                </a:lnTo>
                <a:lnTo>
                  <a:pt x="3769056" y="6856503"/>
                </a:lnTo>
                <a:lnTo>
                  <a:pt x="3805623" y="6830018"/>
                </a:lnTo>
                <a:lnTo>
                  <a:pt x="3841873" y="6803127"/>
                </a:lnTo>
                <a:lnTo>
                  <a:pt x="3877806" y="6775836"/>
                </a:lnTo>
                <a:lnTo>
                  <a:pt x="3913416" y="6748146"/>
                </a:lnTo>
                <a:lnTo>
                  <a:pt x="3948701" y="6720061"/>
                </a:lnTo>
                <a:lnTo>
                  <a:pt x="3983658" y="6691585"/>
                </a:lnTo>
                <a:lnTo>
                  <a:pt x="4018283" y="6662721"/>
                </a:lnTo>
                <a:lnTo>
                  <a:pt x="4052572" y="6633471"/>
                </a:lnTo>
                <a:lnTo>
                  <a:pt x="4086523" y="6603841"/>
                </a:lnTo>
                <a:lnTo>
                  <a:pt x="4120133" y="6573831"/>
                </a:lnTo>
                <a:lnTo>
                  <a:pt x="4153397" y="6543448"/>
                </a:lnTo>
                <a:lnTo>
                  <a:pt x="4186313" y="6512692"/>
                </a:lnTo>
                <a:lnTo>
                  <a:pt x="4218877" y="6481568"/>
                </a:lnTo>
                <a:lnTo>
                  <a:pt x="4251086" y="6450079"/>
                </a:lnTo>
                <a:lnTo>
                  <a:pt x="4282937" y="6418229"/>
                </a:lnTo>
                <a:lnTo>
                  <a:pt x="4314426" y="6386020"/>
                </a:lnTo>
                <a:lnTo>
                  <a:pt x="4345550" y="6353456"/>
                </a:lnTo>
                <a:lnTo>
                  <a:pt x="4376306" y="6320540"/>
                </a:lnTo>
                <a:lnTo>
                  <a:pt x="4406690" y="6287276"/>
                </a:lnTo>
                <a:lnTo>
                  <a:pt x="4436699" y="6253667"/>
                </a:lnTo>
                <a:lnTo>
                  <a:pt x="4466331" y="6219716"/>
                </a:lnTo>
                <a:lnTo>
                  <a:pt x="4495580" y="6185426"/>
                </a:lnTo>
                <a:lnTo>
                  <a:pt x="4524445" y="6150802"/>
                </a:lnTo>
                <a:lnTo>
                  <a:pt x="4552921" y="6115845"/>
                </a:lnTo>
                <a:lnTo>
                  <a:pt x="4581006" y="6080560"/>
                </a:lnTo>
                <a:lnTo>
                  <a:pt x="4608696" y="6044950"/>
                </a:lnTo>
                <a:lnTo>
                  <a:pt x="4635988" y="6009018"/>
                </a:lnTo>
                <a:lnTo>
                  <a:pt x="4662879" y="5972767"/>
                </a:lnTo>
                <a:lnTo>
                  <a:pt x="4689364" y="5936201"/>
                </a:lnTo>
                <a:lnTo>
                  <a:pt x="4715442" y="5899323"/>
                </a:lnTo>
                <a:lnTo>
                  <a:pt x="4741109" y="5862136"/>
                </a:lnTo>
                <a:lnTo>
                  <a:pt x="4766360" y="5824644"/>
                </a:lnTo>
                <a:lnTo>
                  <a:pt x="4791194" y="5786850"/>
                </a:lnTo>
                <a:lnTo>
                  <a:pt x="4815606" y="5748758"/>
                </a:lnTo>
                <a:lnTo>
                  <a:pt x="4839594" y="5710370"/>
                </a:lnTo>
                <a:lnTo>
                  <a:pt x="4863154" y="5671689"/>
                </a:lnTo>
                <a:lnTo>
                  <a:pt x="4886282" y="5632720"/>
                </a:lnTo>
                <a:lnTo>
                  <a:pt x="4908976" y="5593466"/>
                </a:lnTo>
                <a:lnTo>
                  <a:pt x="4931232" y="5553929"/>
                </a:lnTo>
                <a:lnTo>
                  <a:pt x="4953047" y="5514114"/>
                </a:lnTo>
                <a:lnTo>
                  <a:pt x="4974417" y="5474023"/>
                </a:lnTo>
                <a:lnTo>
                  <a:pt x="4995340" y="5433660"/>
                </a:lnTo>
                <a:lnTo>
                  <a:pt x="5015811" y="5393028"/>
                </a:lnTo>
                <a:lnTo>
                  <a:pt x="5035828" y="5352131"/>
                </a:lnTo>
                <a:lnTo>
                  <a:pt x="5055387" y="5310971"/>
                </a:lnTo>
                <a:lnTo>
                  <a:pt x="5074485" y="5269552"/>
                </a:lnTo>
                <a:lnTo>
                  <a:pt x="5093118" y="5227878"/>
                </a:lnTo>
                <a:lnTo>
                  <a:pt x="5111284" y="5185951"/>
                </a:lnTo>
                <a:lnTo>
                  <a:pt x="5128979" y="5143775"/>
                </a:lnTo>
                <a:lnTo>
                  <a:pt x="5146199" y="5101354"/>
                </a:lnTo>
                <a:lnTo>
                  <a:pt x="5162942" y="5058690"/>
                </a:lnTo>
                <a:lnTo>
                  <a:pt x="5179204" y="5015787"/>
                </a:lnTo>
                <a:lnTo>
                  <a:pt x="5194981" y="4972649"/>
                </a:lnTo>
                <a:lnTo>
                  <a:pt x="5210271" y="4929278"/>
                </a:lnTo>
                <a:lnTo>
                  <a:pt x="5225070" y="4885678"/>
                </a:lnTo>
                <a:lnTo>
                  <a:pt x="5239375" y="4841852"/>
                </a:lnTo>
                <a:lnTo>
                  <a:pt x="5253182" y="4797803"/>
                </a:lnTo>
                <a:lnTo>
                  <a:pt x="5266488" y="4753536"/>
                </a:lnTo>
                <a:lnTo>
                  <a:pt x="5279290" y="4709052"/>
                </a:lnTo>
                <a:lnTo>
                  <a:pt x="5291585" y="4664356"/>
                </a:lnTo>
                <a:lnTo>
                  <a:pt x="5303369" y="4619451"/>
                </a:lnTo>
                <a:lnTo>
                  <a:pt x="5314639" y="4574340"/>
                </a:lnTo>
                <a:lnTo>
                  <a:pt x="5325391" y="4529026"/>
                </a:lnTo>
                <a:lnTo>
                  <a:pt x="5335622" y="4483513"/>
                </a:lnTo>
                <a:lnTo>
                  <a:pt x="5345330" y="4437804"/>
                </a:lnTo>
                <a:lnTo>
                  <a:pt x="5354510" y="4391903"/>
                </a:lnTo>
                <a:lnTo>
                  <a:pt x="5363159" y="4345812"/>
                </a:lnTo>
                <a:lnTo>
                  <a:pt x="5371275" y="4299534"/>
                </a:lnTo>
                <a:lnTo>
                  <a:pt x="5378853" y="4253075"/>
                </a:lnTo>
                <a:lnTo>
                  <a:pt x="5385890" y="4206436"/>
                </a:lnTo>
                <a:lnTo>
                  <a:pt x="5392384" y="4159620"/>
                </a:lnTo>
                <a:lnTo>
                  <a:pt x="5398330" y="4112632"/>
                </a:lnTo>
                <a:lnTo>
                  <a:pt x="5403726" y="4065475"/>
                </a:lnTo>
                <a:lnTo>
                  <a:pt x="5408567" y="4018151"/>
                </a:lnTo>
                <a:lnTo>
                  <a:pt x="5412852" y="3970664"/>
                </a:lnTo>
                <a:lnTo>
                  <a:pt x="5416576" y="3923018"/>
                </a:lnTo>
                <a:lnTo>
                  <a:pt x="5419736" y="3875216"/>
                </a:lnTo>
                <a:lnTo>
                  <a:pt x="5422329" y="3827261"/>
                </a:lnTo>
                <a:lnTo>
                  <a:pt x="5424352" y="3779156"/>
                </a:lnTo>
                <a:lnTo>
                  <a:pt x="5425800" y="3730905"/>
                </a:lnTo>
                <a:lnTo>
                  <a:pt x="5426672" y="3682511"/>
                </a:lnTo>
                <a:lnTo>
                  <a:pt x="5426964" y="3633978"/>
                </a:lnTo>
                <a:lnTo>
                  <a:pt x="5426672" y="3585445"/>
                </a:lnTo>
                <a:lnTo>
                  <a:pt x="5425800" y="3537052"/>
                </a:lnTo>
                <a:lnTo>
                  <a:pt x="5424352" y="3488801"/>
                </a:lnTo>
                <a:lnTo>
                  <a:pt x="5422329" y="3440697"/>
                </a:lnTo>
                <a:lnTo>
                  <a:pt x="5419736" y="3392743"/>
                </a:lnTo>
                <a:lnTo>
                  <a:pt x="5416576" y="3344941"/>
                </a:lnTo>
                <a:lnTo>
                  <a:pt x="5412852" y="3297296"/>
                </a:lnTo>
                <a:lnTo>
                  <a:pt x="5408567" y="3249810"/>
                </a:lnTo>
                <a:lnTo>
                  <a:pt x="5403726" y="3202487"/>
                </a:lnTo>
                <a:lnTo>
                  <a:pt x="5398330" y="3155330"/>
                </a:lnTo>
                <a:lnTo>
                  <a:pt x="5392384" y="3108343"/>
                </a:lnTo>
                <a:lnTo>
                  <a:pt x="5385890" y="3061528"/>
                </a:lnTo>
                <a:lnTo>
                  <a:pt x="5378853" y="3014889"/>
                </a:lnTo>
                <a:lnTo>
                  <a:pt x="5371275" y="2968430"/>
                </a:lnTo>
                <a:lnTo>
                  <a:pt x="5363159" y="2922153"/>
                </a:lnTo>
                <a:lnTo>
                  <a:pt x="5354510" y="2876063"/>
                </a:lnTo>
                <a:lnTo>
                  <a:pt x="5345330" y="2830162"/>
                </a:lnTo>
                <a:lnTo>
                  <a:pt x="5335622" y="2784453"/>
                </a:lnTo>
                <a:lnTo>
                  <a:pt x="5325391" y="2738941"/>
                </a:lnTo>
                <a:lnTo>
                  <a:pt x="5314639" y="2693627"/>
                </a:lnTo>
                <a:lnTo>
                  <a:pt x="5303369" y="2648516"/>
                </a:lnTo>
                <a:lnTo>
                  <a:pt x="5291585" y="2603612"/>
                </a:lnTo>
                <a:lnTo>
                  <a:pt x="5279290" y="2558916"/>
                </a:lnTo>
                <a:lnTo>
                  <a:pt x="5266488" y="2514433"/>
                </a:lnTo>
                <a:lnTo>
                  <a:pt x="5253182" y="2470166"/>
                </a:lnTo>
                <a:lnTo>
                  <a:pt x="5239375" y="2426118"/>
                </a:lnTo>
                <a:lnTo>
                  <a:pt x="5225070" y="2382292"/>
                </a:lnTo>
                <a:lnTo>
                  <a:pt x="5210271" y="2338692"/>
                </a:lnTo>
                <a:lnTo>
                  <a:pt x="5194981" y="2295321"/>
                </a:lnTo>
                <a:lnTo>
                  <a:pt x="5179204" y="2252183"/>
                </a:lnTo>
                <a:lnTo>
                  <a:pt x="5162942" y="2209280"/>
                </a:lnTo>
                <a:lnTo>
                  <a:pt x="5146199" y="2166617"/>
                </a:lnTo>
                <a:lnTo>
                  <a:pt x="5128979" y="2124196"/>
                </a:lnTo>
                <a:lnTo>
                  <a:pt x="5111284" y="2082020"/>
                </a:lnTo>
                <a:lnTo>
                  <a:pt x="5093118" y="2040094"/>
                </a:lnTo>
                <a:lnTo>
                  <a:pt x="5074485" y="1998419"/>
                </a:lnTo>
                <a:lnTo>
                  <a:pt x="5055387" y="1957001"/>
                </a:lnTo>
                <a:lnTo>
                  <a:pt x="5035828" y="1915841"/>
                </a:lnTo>
                <a:lnTo>
                  <a:pt x="5015811" y="1874944"/>
                </a:lnTo>
                <a:lnTo>
                  <a:pt x="4995340" y="1834312"/>
                </a:lnTo>
                <a:lnTo>
                  <a:pt x="4974417" y="1793949"/>
                </a:lnTo>
                <a:lnTo>
                  <a:pt x="4953047" y="1753858"/>
                </a:lnTo>
                <a:lnTo>
                  <a:pt x="4931232" y="1714042"/>
                </a:lnTo>
                <a:lnTo>
                  <a:pt x="4908976" y="1674506"/>
                </a:lnTo>
                <a:lnTo>
                  <a:pt x="4886282" y="1635251"/>
                </a:lnTo>
                <a:lnTo>
                  <a:pt x="4863154" y="1596283"/>
                </a:lnTo>
                <a:lnTo>
                  <a:pt x="4839594" y="1557602"/>
                </a:lnTo>
                <a:lnTo>
                  <a:pt x="4815606" y="1519214"/>
                </a:lnTo>
                <a:lnTo>
                  <a:pt x="4791194" y="1481121"/>
                </a:lnTo>
                <a:lnTo>
                  <a:pt x="4766360" y="1443327"/>
                </a:lnTo>
                <a:lnTo>
                  <a:pt x="4741109" y="1405835"/>
                </a:lnTo>
                <a:lnTo>
                  <a:pt x="4715442" y="1368649"/>
                </a:lnTo>
                <a:lnTo>
                  <a:pt x="4689364" y="1331771"/>
                </a:lnTo>
                <a:lnTo>
                  <a:pt x="4662879" y="1295204"/>
                </a:lnTo>
                <a:lnTo>
                  <a:pt x="4635988" y="1258954"/>
                </a:lnTo>
                <a:lnTo>
                  <a:pt x="4608696" y="1223021"/>
                </a:lnTo>
                <a:lnTo>
                  <a:pt x="4581006" y="1187411"/>
                </a:lnTo>
                <a:lnTo>
                  <a:pt x="4552921" y="1152126"/>
                </a:lnTo>
                <a:lnTo>
                  <a:pt x="4524445" y="1117169"/>
                </a:lnTo>
                <a:lnTo>
                  <a:pt x="4495580" y="1082544"/>
                </a:lnTo>
                <a:lnTo>
                  <a:pt x="4466331" y="1048255"/>
                </a:lnTo>
                <a:lnTo>
                  <a:pt x="4436699" y="1014304"/>
                </a:lnTo>
                <a:lnTo>
                  <a:pt x="4406690" y="980694"/>
                </a:lnTo>
                <a:lnTo>
                  <a:pt x="4376306" y="947430"/>
                </a:lnTo>
                <a:lnTo>
                  <a:pt x="4345550" y="914514"/>
                </a:lnTo>
                <a:lnTo>
                  <a:pt x="4314426" y="881950"/>
                </a:lnTo>
                <a:lnTo>
                  <a:pt x="4282937" y="849741"/>
                </a:lnTo>
                <a:lnTo>
                  <a:pt x="4251086" y="817890"/>
                </a:lnTo>
                <a:lnTo>
                  <a:pt x="4218877" y="786401"/>
                </a:lnTo>
                <a:lnTo>
                  <a:pt x="4186313" y="755277"/>
                </a:lnTo>
                <a:lnTo>
                  <a:pt x="4153397" y="724521"/>
                </a:lnTo>
                <a:lnTo>
                  <a:pt x="4120133" y="694137"/>
                </a:lnTo>
                <a:lnTo>
                  <a:pt x="4086523" y="664128"/>
                </a:lnTo>
                <a:lnTo>
                  <a:pt x="4052572" y="634496"/>
                </a:lnTo>
                <a:lnTo>
                  <a:pt x="4018283" y="605247"/>
                </a:lnTo>
                <a:lnTo>
                  <a:pt x="3983658" y="576382"/>
                </a:lnTo>
                <a:lnTo>
                  <a:pt x="3948701" y="547906"/>
                </a:lnTo>
                <a:lnTo>
                  <a:pt x="3913416" y="519821"/>
                </a:lnTo>
                <a:lnTo>
                  <a:pt x="3877806" y="492131"/>
                </a:lnTo>
                <a:lnTo>
                  <a:pt x="3841873" y="464839"/>
                </a:lnTo>
                <a:lnTo>
                  <a:pt x="3805623" y="437948"/>
                </a:lnTo>
                <a:lnTo>
                  <a:pt x="3769056" y="411463"/>
                </a:lnTo>
                <a:lnTo>
                  <a:pt x="3732178" y="385385"/>
                </a:lnTo>
                <a:lnTo>
                  <a:pt x="3694992" y="359718"/>
                </a:lnTo>
                <a:lnTo>
                  <a:pt x="3657500" y="334467"/>
                </a:lnTo>
                <a:lnTo>
                  <a:pt x="3619706" y="309633"/>
                </a:lnTo>
                <a:lnTo>
                  <a:pt x="3581613" y="285221"/>
                </a:lnTo>
                <a:lnTo>
                  <a:pt x="3543225" y="261233"/>
                </a:lnTo>
                <a:lnTo>
                  <a:pt x="3504544" y="237673"/>
                </a:lnTo>
                <a:lnTo>
                  <a:pt x="3465576" y="214545"/>
                </a:lnTo>
                <a:lnTo>
                  <a:pt x="3426321" y="191851"/>
                </a:lnTo>
                <a:lnTo>
                  <a:pt x="3386785" y="169595"/>
                </a:lnTo>
                <a:lnTo>
                  <a:pt x="3346969" y="147780"/>
                </a:lnTo>
                <a:lnTo>
                  <a:pt x="3306878" y="126410"/>
                </a:lnTo>
                <a:lnTo>
                  <a:pt x="3266515" y="105487"/>
                </a:lnTo>
                <a:lnTo>
                  <a:pt x="3225883" y="85016"/>
                </a:lnTo>
                <a:lnTo>
                  <a:pt x="3184986" y="64999"/>
                </a:lnTo>
                <a:lnTo>
                  <a:pt x="3143826" y="45440"/>
                </a:lnTo>
                <a:lnTo>
                  <a:pt x="3102408" y="26342"/>
                </a:lnTo>
                <a:lnTo>
                  <a:pt x="3060733" y="7709"/>
                </a:lnTo>
                <a:lnTo>
                  <a:pt x="304294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3645" y="2764610"/>
            <a:ext cx="44005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800" b="1" spc="-370" dirty="0">
                <a:solidFill>
                  <a:srgbClr val="FFFFFF"/>
                </a:solidFill>
                <a:latin typeface="Carlito"/>
                <a:cs typeface="Carlito"/>
              </a:rPr>
              <a:t>PLANO DE GESTÃO DE RISCOS</a:t>
            </a:r>
            <a:endParaRPr sz="3600" dirty="0">
              <a:solidFill>
                <a:srgbClr val="FFC000"/>
              </a:solidFill>
              <a:latin typeface="Carlito"/>
              <a:cs typeface="Carlito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4DCA08B-F4FC-4295-B633-77BBC75976A8}"/>
              </a:ext>
            </a:extLst>
          </p:cNvPr>
          <p:cNvSpPr/>
          <p:nvPr/>
        </p:nvSpPr>
        <p:spPr>
          <a:xfrm>
            <a:off x="3752396" y="0"/>
            <a:ext cx="1981835" cy="6858000"/>
          </a:xfrm>
          <a:custGeom>
            <a:avLst/>
            <a:gdLst/>
            <a:ahLst/>
            <a:cxnLst/>
            <a:rect l="l" t="t" r="r" b="b"/>
            <a:pathLst>
              <a:path w="1981835" h="6858000">
                <a:moveTo>
                  <a:pt x="0" y="0"/>
                </a:moveTo>
                <a:lnTo>
                  <a:pt x="57983" y="38003"/>
                </a:lnTo>
                <a:lnTo>
                  <a:pt x="95250" y="63185"/>
                </a:lnTo>
                <a:lnTo>
                  <a:pt x="132240" y="88742"/>
                </a:lnTo>
                <a:lnTo>
                  <a:pt x="168949" y="114673"/>
                </a:lnTo>
                <a:lnTo>
                  <a:pt x="205376" y="140975"/>
                </a:lnTo>
                <a:lnTo>
                  <a:pt x="241517" y="167644"/>
                </a:lnTo>
                <a:lnTo>
                  <a:pt x="277370" y="194679"/>
                </a:lnTo>
                <a:lnTo>
                  <a:pt x="312932" y="222076"/>
                </a:lnTo>
                <a:lnTo>
                  <a:pt x="348199" y="249833"/>
                </a:lnTo>
                <a:lnTo>
                  <a:pt x="383171" y="277947"/>
                </a:lnTo>
                <a:lnTo>
                  <a:pt x="417843" y="306416"/>
                </a:lnTo>
                <a:lnTo>
                  <a:pt x="452213" y="335236"/>
                </a:lnTo>
                <a:lnTo>
                  <a:pt x="486278" y="364404"/>
                </a:lnTo>
                <a:lnTo>
                  <a:pt x="520036" y="393919"/>
                </a:lnTo>
                <a:lnTo>
                  <a:pt x="553483" y="423777"/>
                </a:lnTo>
                <a:lnTo>
                  <a:pt x="586617" y="453975"/>
                </a:lnTo>
                <a:lnTo>
                  <a:pt x="619436" y="484511"/>
                </a:lnTo>
                <a:lnTo>
                  <a:pt x="651936" y="515383"/>
                </a:lnTo>
                <a:lnTo>
                  <a:pt x="684115" y="546586"/>
                </a:lnTo>
                <a:lnTo>
                  <a:pt x="715970" y="578119"/>
                </a:lnTo>
                <a:lnTo>
                  <a:pt x="747498" y="609979"/>
                </a:lnTo>
                <a:lnTo>
                  <a:pt x="778696" y="642163"/>
                </a:lnTo>
                <a:lnTo>
                  <a:pt x="809562" y="674669"/>
                </a:lnTo>
                <a:lnTo>
                  <a:pt x="840094" y="707493"/>
                </a:lnTo>
                <a:lnTo>
                  <a:pt x="870287" y="740632"/>
                </a:lnTo>
                <a:lnTo>
                  <a:pt x="900140" y="774085"/>
                </a:lnTo>
                <a:lnTo>
                  <a:pt x="929650" y="807849"/>
                </a:lnTo>
                <a:lnTo>
                  <a:pt x="958814" y="841919"/>
                </a:lnTo>
                <a:lnTo>
                  <a:pt x="987630" y="876295"/>
                </a:lnTo>
                <a:lnTo>
                  <a:pt x="1016093" y="910973"/>
                </a:lnTo>
                <a:lnTo>
                  <a:pt x="1044203" y="945950"/>
                </a:lnTo>
                <a:lnTo>
                  <a:pt x="1071956" y="981224"/>
                </a:lnTo>
                <a:lnTo>
                  <a:pt x="1099349" y="1016792"/>
                </a:lnTo>
                <a:lnTo>
                  <a:pt x="1126380" y="1052651"/>
                </a:lnTo>
                <a:lnTo>
                  <a:pt x="1153045" y="1088798"/>
                </a:lnTo>
                <a:lnTo>
                  <a:pt x="1179343" y="1125231"/>
                </a:lnTo>
                <a:lnTo>
                  <a:pt x="1205269" y="1161947"/>
                </a:lnTo>
                <a:lnTo>
                  <a:pt x="1230823" y="1198943"/>
                </a:lnTo>
                <a:lnTo>
                  <a:pt x="1256000" y="1236217"/>
                </a:lnTo>
                <a:lnTo>
                  <a:pt x="1280799" y="1273765"/>
                </a:lnTo>
                <a:lnTo>
                  <a:pt x="1305216" y="1311585"/>
                </a:lnTo>
                <a:lnTo>
                  <a:pt x="1329248" y="1349674"/>
                </a:lnTo>
                <a:lnTo>
                  <a:pt x="1352894" y="1388030"/>
                </a:lnTo>
                <a:lnTo>
                  <a:pt x="1376149" y="1426649"/>
                </a:lnTo>
                <a:lnTo>
                  <a:pt x="1399012" y="1465530"/>
                </a:lnTo>
                <a:lnTo>
                  <a:pt x="1421480" y="1504668"/>
                </a:lnTo>
                <a:lnTo>
                  <a:pt x="1443549" y="1544063"/>
                </a:lnTo>
                <a:lnTo>
                  <a:pt x="1465218" y="1583709"/>
                </a:lnTo>
                <a:lnTo>
                  <a:pt x="1486483" y="1623606"/>
                </a:lnTo>
                <a:lnTo>
                  <a:pt x="1507342" y="1663750"/>
                </a:lnTo>
                <a:lnTo>
                  <a:pt x="1527792" y="1704139"/>
                </a:lnTo>
                <a:lnTo>
                  <a:pt x="1547829" y="1744769"/>
                </a:lnTo>
                <a:lnTo>
                  <a:pt x="1567453" y="1785639"/>
                </a:lnTo>
                <a:lnTo>
                  <a:pt x="1586659" y="1826745"/>
                </a:lnTo>
                <a:lnTo>
                  <a:pt x="1605445" y="1868084"/>
                </a:lnTo>
                <a:lnTo>
                  <a:pt x="1623808" y="1909654"/>
                </a:lnTo>
                <a:lnTo>
                  <a:pt x="1641746" y="1951452"/>
                </a:lnTo>
                <a:lnTo>
                  <a:pt x="1659255" y="1993475"/>
                </a:lnTo>
                <a:lnTo>
                  <a:pt x="1676334" y="2035721"/>
                </a:lnTo>
                <a:lnTo>
                  <a:pt x="1692979" y="2078187"/>
                </a:lnTo>
                <a:lnTo>
                  <a:pt x="1709187" y="2120869"/>
                </a:lnTo>
                <a:lnTo>
                  <a:pt x="1724956" y="2163766"/>
                </a:lnTo>
                <a:lnTo>
                  <a:pt x="1740283" y="2206875"/>
                </a:lnTo>
                <a:lnTo>
                  <a:pt x="1755165" y="2250193"/>
                </a:lnTo>
                <a:lnTo>
                  <a:pt x="1769600" y="2293716"/>
                </a:lnTo>
                <a:lnTo>
                  <a:pt x="1783584" y="2337443"/>
                </a:lnTo>
                <a:lnTo>
                  <a:pt x="1797116" y="2381371"/>
                </a:lnTo>
                <a:lnTo>
                  <a:pt x="1810192" y="2425496"/>
                </a:lnTo>
                <a:lnTo>
                  <a:pt x="1822809" y="2469816"/>
                </a:lnTo>
                <a:lnTo>
                  <a:pt x="1834965" y="2514329"/>
                </a:lnTo>
                <a:lnTo>
                  <a:pt x="1846658" y="2559032"/>
                </a:lnTo>
                <a:lnTo>
                  <a:pt x="1857883" y="2603921"/>
                </a:lnTo>
                <a:lnTo>
                  <a:pt x="1868640" y="2648995"/>
                </a:lnTo>
                <a:lnTo>
                  <a:pt x="1878924" y="2694250"/>
                </a:lnTo>
                <a:lnTo>
                  <a:pt x="1888733" y="2739683"/>
                </a:lnTo>
                <a:lnTo>
                  <a:pt x="1898064" y="2785293"/>
                </a:lnTo>
                <a:lnTo>
                  <a:pt x="1906915" y="2831075"/>
                </a:lnTo>
                <a:lnTo>
                  <a:pt x="1915283" y="2877028"/>
                </a:lnTo>
                <a:lnTo>
                  <a:pt x="1923165" y="2923149"/>
                </a:lnTo>
                <a:lnTo>
                  <a:pt x="1930558" y="2969435"/>
                </a:lnTo>
                <a:lnTo>
                  <a:pt x="1937460" y="3015883"/>
                </a:lnTo>
                <a:lnTo>
                  <a:pt x="1943868" y="3062490"/>
                </a:lnTo>
                <a:lnTo>
                  <a:pt x="1949779" y="3109254"/>
                </a:lnTo>
                <a:lnTo>
                  <a:pt x="1955191" y="3156172"/>
                </a:lnTo>
                <a:lnTo>
                  <a:pt x="1960100" y="3203241"/>
                </a:lnTo>
                <a:lnTo>
                  <a:pt x="1964504" y="3250459"/>
                </a:lnTo>
                <a:lnTo>
                  <a:pt x="1968400" y="3297822"/>
                </a:lnTo>
                <a:lnTo>
                  <a:pt x="1971785" y="3345328"/>
                </a:lnTo>
                <a:lnTo>
                  <a:pt x="1974658" y="3392975"/>
                </a:lnTo>
                <a:lnTo>
                  <a:pt x="1977014" y="3440759"/>
                </a:lnTo>
                <a:lnTo>
                  <a:pt x="1978851" y="3488678"/>
                </a:lnTo>
                <a:lnTo>
                  <a:pt x="1980167" y="3536729"/>
                </a:lnTo>
                <a:lnTo>
                  <a:pt x="1980958" y="3584909"/>
                </a:lnTo>
                <a:lnTo>
                  <a:pt x="1981223" y="3633216"/>
                </a:lnTo>
                <a:lnTo>
                  <a:pt x="1980958" y="3681521"/>
                </a:lnTo>
                <a:lnTo>
                  <a:pt x="1980167" y="3729701"/>
                </a:lnTo>
                <a:lnTo>
                  <a:pt x="1978851" y="3777751"/>
                </a:lnTo>
                <a:lnTo>
                  <a:pt x="1977014" y="3825669"/>
                </a:lnTo>
                <a:lnTo>
                  <a:pt x="1974658" y="3873452"/>
                </a:lnTo>
                <a:lnTo>
                  <a:pt x="1971785" y="3921098"/>
                </a:lnTo>
                <a:lnTo>
                  <a:pt x="1968400" y="3968604"/>
                </a:lnTo>
                <a:lnTo>
                  <a:pt x="1964504" y="4015967"/>
                </a:lnTo>
                <a:lnTo>
                  <a:pt x="1960100" y="4063184"/>
                </a:lnTo>
                <a:lnTo>
                  <a:pt x="1955191" y="4110252"/>
                </a:lnTo>
                <a:lnTo>
                  <a:pt x="1949779" y="4157170"/>
                </a:lnTo>
                <a:lnTo>
                  <a:pt x="1943868" y="4203933"/>
                </a:lnTo>
                <a:lnTo>
                  <a:pt x="1937460" y="4250540"/>
                </a:lnTo>
                <a:lnTo>
                  <a:pt x="1930558" y="4296987"/>
                </a:lnTo>
                <a:lnTo>
                  <a:pt x="1923165" y="4343273"/>
                </a:lnTo>
                <a:lnTo>
                  <a:pt x="1915283" y="4389393"/>
                </a:lnTo>
                <a:lnTo>
                  <a:pt x="1906915" y="4435345"/>
                </a:lnTo>
                <a:lnTo>
                  <a:pt x="1898064" y="4481128"/>
                </a:lnTo>
                <a:lnTo>
                  <a:pt x="1888733" y="4526737"/>
                </a:lnTo>
                <a:lnTo>
                  <a:pt x="1878924" y="4572170"/>
                </a:lnTo>
                <a:lnTo>
                  <a:pt x="1868640" y="4617424"/>
                </a:lnTo>
                <a:lnTo>
                  <a:pt x="1857883" y="4662498"/>
                </a:lnTo>
                <a:lnTo>
                  <a:pt x="1846658" y="4707387"/>
                </a:lnTo>
                <a:lnTo>
                  <a:pt x="1834965" y="4752089"/>
                </a:lnTo>
                <a:lnTo>
                  <a:pt x="1822809" y="4796601"/>
                </a:lnTo>
                <a:lnTo>
                  <a:pt x="1810192" y="4840921"/>
                </a:lnTo>
                <a:lnTo>
                  <a:pt x="1797116" y="4885047"/>
                </a:lnTo>
                <a:lnTo>
                  <a:pt x="1783584" y="4928974"/>
                </a:lnTo>
                <a:lnTo>
                  <a:pt x="1769600" y="4972700"/>
                </a:lnTo>
                <a:lnTo>
                  <a:pt x="1755165" y="5016224"/>
                </a:lnTo>
                <a:lnTo>
                  <a:pt x="1740283" y="5059541"/>
                </a:lnTo>
                <a:lnTo>
                  <a:pt x="1724956" y="5102649"/>
                </a:lnTo>
                <a:lnTo>
                  <a:pt x="1709187" y="5145546"/>
                </a:lnTo>
                <a:lnTo>
                  <a:pt x="1692979" y="5188229"/>
                </a:lnTo>
                <a:lnTo>
                  <a:pt x="1676334" y="5230694"/>
                </a:lnTo>
                <a:lnTo>
                  <a:pt x="1659255" y="5272940"/>
                </a:lnTo>
                <a:lnTo>
                  <a:pt x="1641746" y="5314963"/>
                </a:lnTo>
                <a:lnTo>
                  <a:pt x="1623808" y="5356761"/>
                </a:lnTo>
                <a:lnTo>
                  <a:pt x="1605445" y="5398331"/>
                </a:lnTo>
                <a:lnTo>
                  <a:pt x="1586659" y="5439670"/>
                </a:lnTo>
                <a:lnTo>
                  <a:pt x="1567453" y="5480776"/>
                </a:lnTo>
                <a:lnTo>
                  <a:pt x="1547829" y="5521645"/>
                </a:lnTo>
                <a:lnTo>
                  <a:pt x="1527792" y="5562275"/>
                </a:lnTo>
                <a:lnTo>
                  <a:pt x="1507342" y="5602664"/>
                </a:lnTo>
                <a:lnTo>
                  <a:pt x="1486483" y="5642808"/>
                </a:lnTo>
                <a:lnTo>
                  <a:pt x="1465218" y="5682705"/>
                </a:lnTo>
                <a:lnTo>
                  <a:pt x="1443549" y="5722351"/>
                </a:lnTo>
                <a:lnTo>
                  <a:pt x="1421480" y="5761746"/>
                </a:lnTo>
                <a:lnTo>
                  <a:pt x="1399012" y="5800884"/>
                </a:lnTo>
                <a:lnTo>
                  <a:pt x="1376149" y="5839765"/>
                </a:lnTo>
                <a:lnTo>
                  <a:pt x="1352894" y="5878384"/>
                </a:lnTo>
                <a:lnTo>
                  <a:pt x="1329248" y="5916740"/>
                </a:lnTo>
                <a:lnTo>
                  <a:pt x="1305216" y="5954829"/>
                </a:lnTo>
                <a:lnTo>
                  <a:pt x="1280799" y="5992649"/>
                </a:lnTo>
                <a:lnTo>
                  <a:pt x="1256000" y="6030198"/>
                </a:lnTo>
                <a:lnTo>
                  <a:pt x="1230823" y="6067471"/>
                </a:lnTo>
                <a:lnTo>
                  <a:pt x="1205269" y="6104467"/>
                </a:lnTo>
                <a:lnTo>
                  <a:pt x="1179343" y="6141183"/>
                </a:lnTo>
                <a:lnTo>
                  <a:pt x="1153045" y="6177616"/>
                </a:lnTo>
                <a:lnTo>
                  <a:pt x="1126380" y="6213764"/>
                </a:lnTo>
                <a:lnTo>
                  <a:pt x="1099349" y="6249623"/>
                </a:lnTo>
                <a:lnTo>
                  <a:pt x="1071956" y="6285191"/>
                </a:lnTo>
                <a:lnTo>
                  <a:pt x="1044203" y="6320465"/>
                </a:lnTo>
                <a:lnTo>
                  <a:pt x="1016093" y="6355442"/>
                </a:lnTo>
                <a:lnTo>
                  <a:pt x="987630" y="6390120"/>
                </a:lnTo>
                <a:lnTo>
                  <a:pt x="958814" y="6424496"/>
                </a:lnTo>
                <a:lnTo>
                  <a:pt x="929650" y="6458567"/>
                </a:lnTo>
                <a:lnTo>
                  <a:pt x="900140" y="6492330"/>
                </a:lnTo>
                <a:lnTo>
                  <a:pt x="870287" y="6525783"/>
                </a:lnTo>
                <a:lnTo>
                  <a:pt x="840094" y="6558923"/>
                </a:lnTo>
                <a:lnTo>
                  <a:pt x="809562" y="6591747"/>
                </a:lnTo>
                <a:lnTo>
                  <a:pt x="778696" y="6624253"/>
                </a:lnTo>
                <a:lnTo>
                  <a:pt x="747498" y="6656437"/>
                </a:lnTo>
                <a:lnTo>
                  <a:pt x="715970" y="6688297"/>
                </a:lnTo>
                <a:lnTo>
                  <a:pt x="684115" y="6719831"/>
                </a:lnTo>
                <a:lnTo>
                  <a:pt x="651936" y="6751034"/>
                </a:lnTo>
                <a:lnTo>
                  <a:pt x="619436" y="6781906"/>
                </a:lnTo>
                <a:lnTo>
                  <a:pt x="586617" y="6812442"/>
                </a:lnTo>
                <a:lnTo>
                  <a:pt x="553483" y="6842641"/>
                </a:lnTo>
                <a:lnTo>
                  <a:pt x="536282" y="6857996"/>
                </a:lnTo>
              </a:path>
            </a:pathLst>
          </a:custGeom>
          <a:ln w="57911">
            <a:solidFill>
              <a:srgbClr val="FF66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5E138F84-CF16-4A46-8356-C369D25A444E}"/>
              </a:ext>
            </a:extLst>
          </p:cNvPr>
          <p:cNvSpPr/>
          <p:nvPr/>
        </p:nvSpPr>
        <p:spPr>
          <a:xfrm>
            <a:off x="10999304" y="357809"/>
            <a:ext cx="853626" cy="759735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29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3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5"/>
                </a:lnTo>
                <a:lnTo>
                  <a:pt x="318237" y="535149"/>
                </a:lnTo>
                <a:lnTo>
                  <a:pt x="363874" y="522619"/>
                </a:lnTo>
                <a:lnTo>
                  <a:pt x="405897" y="502665"/>
                </a:lnTo>
                <a:lnTo>
                  <a:pt x="443545" y="476052"/>
                </a:lnTo>
                <a:lnTo>
                  <a:pt x="476056" y="443540"/>
                </a:lnTo>
                <a:lnTo>
                  <a:pt x="502668" y="405891"/>
                </a:lnTo>
                <a:lnTo>
                  <a:pt x="522620" y="363869"/>
                </a:lnTo>
                <a:lnTo>
                  <a:pt x="535150" y="318233"/>
                </a:lnTo>
                <a:lnTo>
                  <a:pt x="539496" y="269748"/>
                </a:lnTo>
                <a:lnTo>
                  <a:pt x="535150" y="221262"/>
                </a:lnTo>
                <a:lnTo>
                  <a:pt x="522620" y="175626"/>
                </a:lnTo>
                <a:lnTo>
                  <a:pt x="502668" y="133604"/>
                </a:lnTo>
                <a:lnTo>
                  <a:pt x="476056" y="95955"/>
                </a:lnTo>
                <a:lnTo>
                  <a:pt x="443545" y="63443"/>
                </a:lnTo>
                <a:lnTo>
                  <a:pt x="405897" y="36830"/>
                </a:lnTo>
                <a:lnTo>
                  <a:pt x="363874" y="16876"/>
                </a:lnTo>
                <a:lnTo>
                  <a:pt x="318237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B2AD4AE5-7066-4B2B-A537-209A64AA18BC}"/>
              </a:ext>
            </a:extLst>
          </p:cNvPr>
          <p:cNvSpPr/>
          <p:nvPr/>
        </p:nvSpPr>
        <p:spPr>
          <a:xfrm>
            <a:off x="11045688" y="2431774"/>
            <a:ext cx="853626" cy="759735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29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3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5"/>
                </a:lnTo>
                <a:lnTo>
                  <a:pt x="318237" y="535149"/>
                </a:lnTo>
                <a:lnTo>
                  <a:pt x="363874" y="522619"/>
                </a:lnTo>
                <a:lnTo>
                  <a:pt x="405897" y="502665"/>
                </a:lnTo>
                <a:lnTo>
                  <a:pt x="443545" y="476052"/>
                </a:lnTo>
                <a:lnTo>
                  <a:pt x="476056" y="443540"/>
                </a:lnTo>
                <a:lnTo>
                  <a:pt x="502668" y="405891"/>
                </a:lnTo>
                <a:lnTo>
                  <a:pt x="522620" y="363869"/>
                </a:lnTo>
                <a:lnTo>
                  <a:pt x="535150" y="318233"/>
                </a:lnTo>
                <a:lnTo>
                  <a:pt x="539496" y="269748"/>
                </a:lnTo>
                <a:lnTo>
                  <a:pt x="535150" y="221262"/>
                </a:lnTo>
                <a:lnTo>
                  <a:pt x="522620" y="175626"/>
                </a:lnTo>
                <a:lnTo>
                  <a:pt x="502668" y="133604"/>
                </a:lnTo>
                <a:lnTo>
                  <a:pt x="476056" y="95955"/>
                </a:lnTo>
                <a:lnTo>
                  <a:pt x="443545" y="63443"/>
                </a:lnTo>
                <a:lnTo>
                  <a:pt x="405897" y="36830"/>
                </a:lnTo>
                <a:lnTo>
                  <a:pt x="363874" y="16876"/>
                </a:lnTo>
                <a:lnTo>
                  <a:pt x="318237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3DE1325C-3189-4701-889C-EC810D1BF37C}"/>
              </a:ext>
            </a:extLst>
          </p:cNvPr>
          <p:cNvSpPr txBox="1"/>
          <p:nvPr/>
        </p:nvSpPr>
        <p:spPr>
          <a:xfrm>
            <a:off x="5528882" y="550676"/>
            <a:ext cx="5894492" cy="62459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 algn="r">
              <a:spcBef>
                <a:spcPts val="105"/>
              </a:spcBef>
            </a:pPr>
            <a:r>
              <a:rPr lang="pt-BR" sz="2400" b="1" spc="-5" dirty="0">
                <a:latin typeface="Carlito"/>
                <a:cs typeface="Carlito"/>
              </a:rPr>
              <a:t>Risco</a:t>
            </a:r>
          </a:p>
          <a:p>
            <a:pPr marL="24130" algn="r">
              <a:spcBef>
                <a:spcPts val="105"/>
              </a:spcBef>
            </a:pPr>
            <a:r>
              <a:rPr lang="pt-BR" sz="2000" dirty="0"/>
              <a:t>possibilidade de um evento ocorrer e afetar adversamente a realização de objetivos (COSO GRC, 2004) </a:t>
            </a:r>
          </a:p>
          <a:p>
            <a:pPr marL="24130" algn="r">
              <a:spcBef>
                <a:spcPts val="105"/>
              </a:spcBef>
            </a:pPr>
            <a:endParaRPr lang="pt-BR" sz="2400" b="1" spc="-5" dirty="0">
              <a:latin typeface="Carlito"/>
              <a:cs typeface="Carlito"/>
            </a:endParaRPr>
          </a:p>
          <a:p>
            <a:pPr marL="24130" algn="r">
              <a:spcBef>
                <a:spcPts val="105"/>
              </a:spcBef>
            </a:pPr>
            <a:endParaRPr lang="pt-BR" sz="2400" b="1" spc="-5" dirty="0">
              <a:latin typeface="Carlito"/>
              <a:cs typeface="Carlito"/>
            </a:endParaRPr>
          </a:p>
          <a:p>
            <a:pPr marL="24130" algn="r">
              <a:spcBef>
                <a:spcPts val="105"/>
              </a:spcBef>
            </a:pPr>
            <a:r>
              <a:rPr lang="pt-BR" sz="2400" b="1" spc="-5" dirty="0">
                <a:latin typeface="Carlito"/>
                <a:cs typeface="Carlito"/>
              </a:rPr>
              <a:t>Política de Gestão de Riscos</a:t>
            </a:r>
            <a:endParaRPr lang="pt-BR" sz="2400" dirty="0">
              <a:latin typeface="Carlito"/>
              <a:cs typeface="Carlito"/>
            </a:endParaRPr>
          </a:p>
          <a:p>
            <a:pPr marL="24130" algn="r">
              <a:spcBef>
                <a:spcPts val="105"/>
              </a:spcBef>
            </a:pPr>
            <a:endParaRPr lang="pt-BR" sz="2000" spc="-10" dirty="0">
              <a:latin typeface="Carlito"/>
              <a:cs typeface="Carlito"/>
            </a:endParaRPr>
          </a:p>
          <a:p>
            <a:pPr marL="24130" algn="r">
              <a:lnSpc>
                <a:spcPct val="100000"/>
              </a:lnSpc>
              <a:spcBef>
                <a:spcPts val="105"/>
              </a:spcBef>
            </a:pPr>
            <a:r>
              <a:rPr lang="pt-BR" sz="2000" dirty="0"/>
              <a:t>declaração das </a:t>
            </a:r>
            <a:r>
              <a:rPr lang="pt-BR" sz="2000" b="1" dirty="0"/>
              <a:t>intenções</a:t>
            </a:r>
            <a:r>
              <a:rPr lang="pt-BR" sz="2000" dirty="0"/>
              <a:t> e </a:t>
            </a:r>
            <a:r>
              <a:rPr lang="pt-BR" sz="2000" b="1" dirty="0"/>
              <a:t>diretrizes gerais </a:t>
            </a:r>
            <a:r>
              <a:rPr lang="pt-BR" sz="2000" dirty="0"/>
              <a:t>de uma organização relacionadas à gestão de riscos</a:t>
            </a:r>
            <a:endParaRPr lang="pt-BR" sz="2000" b="1" spc="-5" dirty="0">
              <a:latin typeface="Carlito"/>
              <a:cs typeface="Carlito"/>
            </a:endParaRPr>
          </a:p>
          <a:p>
            <a:pPr marL="12700" algn="r">
              <a:lnSpc>
                <a:spcPct val="100000"/>
              </a:lnSpc>
            </a:pPr>
            <a:endParaRPr lang="pt-BR" sz="2000" b="1" spc="-10" dirty="0">
              <a:latin typeface="Carlito"/>
              <a:cs typeface="Carlito"/>
            </a:endParaRPr>
          </a:p>
          <a:p>
            <a:pPr marL="12700" algn="r">
              <a:lnSpc>
                <a:spcPct val="100000"/>
              </a:lnSpc>
            </a:pPr>
            <a:endParaRPr lang="pt-BR" sz="2000" b="1" spc="-10" dirty="0">
              <a:latin typeface="Carlito"/>
              <a:cs typeface="Carlito"/>
            </a:endParaRPr>
          </a:p>
          <a:p>
            <a:pPr marL="24130" algn="r">
              <a:lnSpc>
                <a:spcPct val="100000"/>
              </a:lnSpc>
              <a:spcBef>
                <a:spcPts val="105"/>
              </a:spcBef>
            </a:pPr>
            <a:r>
              <a:rPr lang="pt-BR" sz="2400" b="1" spc="-5" dirty="0">
                <a:latin typeface="Carlito"/>
              </a:rPr>
              <a:t>Plano de Gestão de Riscos</a:t>
            </a:r>
          </a:p>
          <a:p>
            <a:pPr marL="24130" algn="r">
              <a:lnSpc>
                <a:spcPct val="100000"/>
              </a:lnSpc>
              <a:spcBef>
                <a:spcPts val="105"/>
              </a:spcBef>
            </a:pPr>
            <a:r>
              <a:rPr lang="pt-BR" sz="2000" dirty="0"/>
              <a:t>especifica os procedimentos, práticas, atribuição de responsabilidades, sequência e cronologia das atividades realizadas para </a:t>
            </a:r>
          </a:p>
          <a:p>
            <a:pPr marL="24130" algn="r">
              <a:lnSpc>
                <a:spcPct val="100000"/>
              </a:lnSpc>
              <a:spcBef>
                <a:spcPts val="105"/>
              </a:spcBef>
            </a:pPr>
            <a:r>
              <a:rPr lang="pt-BR" sz="2000" dirty="0"/>
              <a:t>gerenciar riscos</a:t>
            </a:r>
            <a:endParaRPr sz="2000" dirty="0"/>
          </a:p>
          <a:p>
            <a:pPr algn="r"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6600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89C4D3F-DC0C-491F-958C-2FA80C592787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54D4A11-061B-4AC5-B0AD-238C59D5BCAC}"/>
              </a:ext>
            </a:extLst>
          </p:cNvPr>
          <p:cNvSpPr txBox="1"/>
          <p:nvPr/>
        </p:nvSpPr>
        <p:spPr>
          <a:xfrm>
            <a:off x="1025421" y="2374889"/>
            <a:ext cx="1076901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Imp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lantação da resposta, controle, monitoramento e divulgação dos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       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465F78D-7078-43D4-89E1-EF27B1E4D21C}"/>
              </a:ext>
            </a:extLst>
          </p:cNvPr>
          <p:cNvSpPr/>
          <p:nvPr/>
        </p:nvSpPr>
        <p:spPr>
          <a:xfrm>
            <a:off x="1556270" y="3538329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5B0512-F77F-4ACB-8E99-883CE2DBC6DC}"/>
              </a:ext>
            </a:extLst>
          </p:cNvPr>
          <p:cNvSpPr txBox="1"/>
          <p:nvPr/>
        </p:nvSpPr>
        <p:spPr>
          <a:xfrm>
            <a:off x="1961322" y="3507172"/>
            <a:ext cx="9700592" cy="315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Definição dos gestores dos riscos-chave e atribuição formal de responsabilidades;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Estabelecimento dos meios e da periodicidade de reporte — para a alta administração, os órgãos de governança e controle e outras partes interessadas, dos riscos-chave identificados e os respectivos planos para seu tratamento, incluindo avaliações de custo-benefício de cada opção de resposta para tratá-los;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Ampla publicidade interna dos riscos-chave, dos seus gestores e das medidas adotadas para tratá-los;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B48B368-492F-4A80-ACA8-A49549697FFB}"/>
              </a:ext>
            </a:extLst>
          </p:cNvPr>
          <p:cNvSpPr/>
          <p:nvPr/>
        </p:nvSpPr>
        <p:spPr>
          <a:xfrm>
            <a:off x="1549643" y="4353337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3FDDD49-0BB9-4B99-879D-DA11085A3743}"/>
              </a:ext>
            </a:extLst>
          </p:cNvPr>
          <p:cNvSpPr/>
          <p:nvPr/>
        </p:nvSpPr>
        <p:spPr>
          <a:xfrm>
            <a:off x="1529766" y="5910468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11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25D5BC52-7584-470E-8C2E-EB5249052724}"/>
              </a:ext>
            </a:extLst>
          </p:cNvPr>
          <p:cNvSpPr/>
          <p:nvPr/>
        </p:nvSpPr>
        <p:spPr>
          <a:xfrm>
            <a:off x="781745" y="85102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5B7D020-2126-4781-99B6-5DF364C73343}"/>
              </a:ext>
            </a:extLst>
          </p:cNvPr>
          <p:cNvSpPr txBox="1"/>
          <p:nvPr/>
        </p:nvSpPr>
        <p:spPr>
          <a:xfrm>
            <a:off x="1131439" y="997491"/>
            <a:ext cx="42100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latin typeface="Carlito"/>
                <a:cs typeface="Carlito"/>
              </a:rPr>
              <a:t>Cro</a:t>
            </a: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nograma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16A270-3158-4E8C-B592-7574DFAD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49" y="2244724"/>
            <a:ext cx="8235951" cy="45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5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Próximas Etapas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333" y="2603500"/>
            <a:ext cx="11184467" cy="3467100"/>
          </a:xfrm>
        </p:spPr>
        <p:txBody>
          <a:bodyPr>
            <a:normAutofit/>
          </a:bodyPr>
          <a:lstStyle/>
          <a:p>
            <a:r>
              <a:rPr lang="pt-BR" sz="2000" dirty="0"/>
              <a:t>Elaboração e aprovação do Plano de Gestão de Riscos no Comitê de Governança;</a:t>
            </a:r>
          </a:p>
          <a:p>
            <a:endParaRPr lang="pt-BR" sz="2000" dirty="0"/>
          </a:p>
          <a:p>
            <a:r>
              <a:rPr lang="pt-BR" sz="2000" dirty="0"/>
              <a:t>Sensibilização sobre o tema “Gestão de Riscos” e “Controles Internos” a nível Institucional;</a:t>
            </a:r>
          </a:p>
          <a:p>
            <a:endParaRPr lang="pt-BR" sz="2000" dirty="0"/>
          </a:p>
          <a:p>
            <a:pPr algn="just"/>
            <a:r>
              <a:rPr lang="pt-BR" sz="2000" dirty="0"/>
              <a:t>Definição de ações nos </a:t>
            </a:r>
            <a:r>
              <a:rPr lang="pt-BR" sz="2000" dirty="0" err="1"/>
              <a:t>PDU’s</a:t>
            </a:r>
            <a:r>
              <a:rPr lang="pt-BR" sz="2000" dirty="0"/>
              <a:t> de cada </a:t>
            </a:r>
            <a:r>
              <a:rPr lang="pt-BR" sz="2000" dirty="0" err="1"/>
              <a:t>macrounidade</a:t>
            </a:r>
            <a:r>
              <a:rPr lang="pt-BR" sz="2000" dirty="0"/>
              <a:t> vinculadas à gestão de Riscos;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388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C121E-0A3A-4D66-8B2B-3D235A37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riscos...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034B4-8EB0-4A15-A1C1-555FBE67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441" y="2451652"/>
            <a:ext cx="10122646" cy="408167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800" dirty="0"/>
              <a:t>“Existem duas maneiras de lidar com riscos: </a:t>
            </a:r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pt-BR" sz="2800" i="1" dirty="0"/>
              <a:t>ser surpreendido por eventos que podem impactar adversamente o alcance dos objetivos da organização e </a:t>
            </a:r>
            <a:r>
              <a:rPr lang="pt-BR" sz="2800" b="1" i="1" dirty="0"/>
              <a:t>então reagir a eles</a:t>
            </a:r>
            <a:r>
              <a:rPr lang="pt-BR" sz="2800" i="1" dirty="0"/>
              <a:t>, o que caracteriza a cultura de “apagar incêndios”; ou </a:t>
            </a:r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pt-BR" sz="2800" b="1" i="1" dirty="0"/>
              <a:t>antecipar-se a eles</a:t>
            </a:r>
            <a:r>
              <a:rPr lang="pt-BR" sz="2800" i="1" dirty="0"/>
              <a:t>, adotando medidas conscientes que mantenham ou reduzam a probabilidade ou o impacto dos eventos nos objetivos</a:t>
            </a:r>
            <a:r>
              <a:rPr lang="pt-BR" sz="2800" dirty="0"/>
              <a:t>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800" dirty="0"/>
              <a:t>Apenas a segunda maneira pode ser chamada de gestão de riscos (TCU, 2018)”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975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5E68F8F-2917-4B3E-AE43-73EEADD23A04}"/>
              </a:ext>
            </a:extLst>
          </p:cNvPr>
          <p:cNvGrpSpPr/>
          <p:nvPr/>
        </p:nvGrpSpPr>
        <p:grpSpPr>
          <a:xfrm>
            <a:off x="749566" y="543339"/>
            <a:ext cx="10660555" cy="6248396"/>
            <a:chOff x="749567" y="238743"/>
            <a:chExt cx="10543798" cy="6195187"/>
          </a:xfrm>
        </p:grpSpPr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F4F32A6B-0012-4546-87A3-1EB0A4F3BE48}"/>
                </a:ext>
              </a:extLst>
            </p:cNvPr>
            <p:cNvGrpSpPr/>
            <p:nvPr/>
          </p:nvGrpSpPr>
          <p:grpSpPr>
            <a:xfrm>
              <a:off x="1041219" y="1016745"/>
              <a:ext cx="10252146" cy="5417185"/>
              <a:chOff x="537636" y="738450"/>
              <a:chExt cx="10252146" cy="5417185"/>
            </a:xfrm>
          </p:grpSpPr>
          <p:grpSp>
            <p:nvGrpSpPr>
              <p:cNvPr id="4" name="object 6">
                <a:extLst>
                  <a:ext uri="{FF2B5EF4-FFF2-40B4-BE49-F238E27FC236}">
                    <a16:creationId xmlns:a16="http://schemas.microsoft.com/office/drawing/2014/main" id="{68D9956D-0562-403B-AB55-9CC77E3FBA92}"/>
                  </a:ext>
                </a:extLst>
              </p:cNvPr>
              <p:cNvGrpSpPr/>
              <p:nvPr/>
            </p:nvGrpSpPr>
            <p:grpSpPr>
              <a:xfrm>
                <a:off x="537636" y="738450"/>
                <a:ext cx="4906645" cy="5417185"/>
                <a:chOff x="1213497" y="2931096"/>
                <a:chExt cx="4906645" cy="5417185"/>
              </a:xfrm>
            </p:grpSpPr>
            <p:sp>
              <p:nvSpPr>
                <p:cNvPr id="5" name="object 7">
                  <a:extLst>
                    <a:ext uri="{FF2B5EF4-FFF2-40B4-BE49-F238E27FC236}">
                      <a16:creationId xmlns:a16="http://schemas.microsoft.com/office/drawing/2014/main" id="{AEAE15CA-2AA6-4136-822E-B10B1FF0C396}"/>
                    </a:ext>
                  </a:extLst>
                </p:cNvPr>
                <p:cNvSpPr/>
                <p:nvPr/>
              </p:nvSpPr>
              <p:spPr>
                <a:xfrm>
                  <a:off x="1368132" y="7020001"/>
                  <a:ext cx="0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27100">
                      <a:moveTo>
                        <a:pt x="0" y="0"/>
                      </a:moveTo>
                      <a:lnTo>
                        <a:pt x="0" y="926591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" name="object 8">
                  <a:extLst>
                    <a:ext uri="{FF2B5EF4-FFF2-40B4-BE49-F238E27FC236}">
                      <a16:creationId xmlns:a16="http://schemas.microsoft.com/office/drawing/2014/main" id="{DE716A82-9F60-4B84-B358-6C15DCA4D173}"/>
                    </a:ext>
                  </a:extLst>
                </p:cNvPr>
                <p:cNvSpPr/>
                <p:nvPr/>
              </p:nvSpPr>
              <p:spPr>
                <a:xfrm>
                  <a:off x="2289784" y="6117805"/>
                  <a:ext cx="0" cy="1795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795779">
                      <a:moveTo>
                        <a:pt x="0" y="0"/>
                      </a:moveTo>
                      <a:lnTo>
                        <a:pt x="0" y="1795335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" name="object 9">
                  <a:extLst>
                    <a:ext uri="{FF2B5EF4-FFF2-40B4-BE49-F238E27FC236}">
                      <a16:creationId xmlns:a16="http://schemas.microsoft.com/office/drawing/2014/main" id="{ECE26A59-6B8B-49DB-8187-A4547A8568E3}"/>
                    </a:ext>
                  </a:extLst>
                </p:cNvPr>
                <p:cNvSpPr/>
                <p:nvPr/>
              </p:nvSpPr>
              <p:spPr>
                <a:xfrm>
                  <a:off x="2955340" y="4621098"/>
                  <a:ext cx="0" cy="252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527934">
                      <a:moveTo>
                        <a:pt x="0" y="0"/>
                      </a:moveTo>
                      <a:lnTo>
                        <a:pt x="0" y="2527401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" name="object 10">
                  <a:extLst>
                    <a:ext uri="{FF2B5EF4-FFF2-40B4-BE49-F238E27FC236}">
                      <a16:creationId xmlns:a16="http://schemas.microsoft.com/office/drawing/2014/main" id="{D7DCF546-38D9-4D0B-A1CC-C72BE38E17CB}"/>
                    </a:ext>
                  </a:extLst>
                </p:cNvPr>
                <p:cNvSpPr/>
                <p:nvPr/>
              </p:nvSpPr>
              <p:spPr>
                <a:xfrm>
                  <a:off x="3915194" y="5978194"/>
                  <a:ext cx="0" cy="1042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42034">
                      <a:moveTo>
                        <a:pt x="0" y="0"/>
                      </a:moveTo>
                      <a:lnTo>
                        <a:pt x="0" y="1041806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11">
                  <a:extLst>
                    <a:ext uri="{FF2B5EF4-FFF2-40B4-BE49-F238E27FC236}">
                      <a16:creationId xmlns:a16="http://schemas.microsoft.com/office/drawing/2014/main" id="{EF2898D8-10CB-4C75-89BC-3C2C60D0A3D8}"/>
                    </a:ext>
                  </a:extLst>
                </p:cNvPr>
                <p:cNvSpPr/>
                <p:nvPr/>
              </p:nvSpPr>
              <p:spPr>
                <a:xfrm>
                  <a:off x="5014480" y="4596396"/>
                  <a:ext cx="0" cy="233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338704">
                      <a:moveTo>
                        <a:pt x="0" y="0"/>
                      </a:moveTo>
                      <a:lnTo>
                        <a:pt x="0" y="2338616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12">
                  <a:extLst>
                    <a:ext uri="{FF2B5EF4-FFF2-40B4-BE49-F238E27FC236}">
                      <a16:creationId xmlns:a16="http://schemas.microsoft.com/office/drawing/2014/main" id="{85F38E2A-E4A6-42D3-B415-130A9A2CD02E}"/>
                    </a:ext>
                  </a:extLst>
                </p:cNvPr>
                <p:cNvSpPr/>
                <p:nvPr/>
              </p:nvSpPr>
              <p:spPr>
                <a:xfrm>
                  <a:off x="5620804" y="2956496"/>
                  <a:ext cx="0" cy="3211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211829">
                      <a:moveTo>
                        <a:pt x="0" y="0"/>
                      </a:moveTo>
                      <a:lnTo>
                        <a:pt x="0" y="3211703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3">
                  <a:extLst>
                    <a:ext uri="{FF2B5EF4-FFF2-40B4-BE49-F238E27FC236}">
                      <a16:creationId xmlns:a16="http://schemas.microsoft.com/office/drawing/2014/main" id="{019EBD23-C83F-4B82-A013-A4B66BF0098B}"/>
                    </a:ext>
                  </a:extLst>
                </p:cNvPr>
                <p:cNvSpPr/>
                <p:nvPr/>
              </p:nvSpPr>
              <p:spPr>
                <a:xfrm>
                  <a:off x="1435557" y="5637072"/>
                  <a:ext cx="4685030" cy="2710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5030" h="2710815">
                      <a:moveTo>
                        <a:pt x="4473511" y="0"/>
                      </a:moveTo>
                      <a:lnTo>
                        <a:pt x="3231565" y="1477022"/>
                      </a:lnTo>
                      <a:lnTo>
                        <a:pt x="3231375" y="1477721"/>
                      </a:lnTo>
                      <a:lnTo>
                        <a:pt x="1802968" y="933805"/>
                      </a:lnTo>
                      <a:lnTo>
                        <a:pt x="1801355" y="933335"/>
                      </a:lnTo>
                      <a:lnTo>
                        <a:pt x="1799564" y="932192"/>
                      </a:lnTo>
                      <a:lnTo>
                        <a:pt x="1798104" y="932281"/>
                      </a:lnTo>
                      <a:lnTo>
                        <a:pt x="560641" y="2404110"/>
                      </a:lnTo>
                      <a:lnTo>
                        <a:pt x="0" y="2140458"/>
                      </a:lnTo>
                      <a:lnTo>
                        <a:pt x="27050" y="2427897"/>
                      </a:lnTo>
                      <a:lnTo>
                        <a:pt x="628713" y="2710815"/>
                      </a:lnTo>
                      <a:lnTo>
                        <a:pt x="1875891" y="1227416"/>
                      </a:lnTo>
                      <a:lnTo>
                        <a:pt x="1876272" y="1227391"/>
                      </a:lnTo>
                      <a:lnTo>
                        <a:pt x="3307981" y="1772678"/>
                      </a:lnTo>
                      <a:lnTo>
                        <a:pt x="3308934" y="1773428"/>
                      </a:lnTo>
                      <a:lnTo>
                        <a:pt x="3309353" y="1772170"/>
                      </a:lnTo>
                      <a:lnTo>
                        <a:pt x="4551248" y="295224"/>
                      </a:lnTo>
                      <a:lnTo>
                        <a:pt x="4684446" y="345895"/>
                      </a:lnTo>
                      <a:lnTo>
                        <a:pt x="4684446" y="80134"/>
                      </a:lnTo>
                      <a:lnTo>
                        <a:pt x="4483938" y="3873"/>
                      </a:lnTo>
                      <a:lnTo>
                        <a:pt x="4478629" y="1562"/>
                      </a:lnTo>
                      <a:lnTo>
                        <a:pt x="4473511" y="0"/>
                      </a:lnTo>
                      <a:close/>
                    </a:path>
                  </a:pathLst>
                </a:custGeom>
                <a:solidFill>
                  <a:srgbClr val="D25C6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4">
                  <a:extLst>
                    <a:ext uri="{FF2B5EF4-FFF2-40B4-BE49-F238E27FC236}">
                      <a16:creationId xmlns:a16="http://schemas.microsoft.com/office/drawing/2014/main" id="{55C01961-B1FA-43B4-88D7-11F2EA263563}"/>
                    </a:ext>
                  </a:extLst>
                </p:cNvPr>
                <p:cNvSpPr/>
                <p:nvPr/>
              </p:nvSpPr>
              <p:spPr>
                <a:xfrm>
                  <a:off x="1245019" y="7790027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5">
                  <a:extLst>
                    <a:ext uri="{FF2B5EF4-FFF2-40B4-BE49-F238E27FC236}">
                      <a16:creationId xmlns:a16="http://schemas.microsoft.com/office/drawing/2014/main" id="{221559EC-504A-42DB-8DCE-8BAB803860BC}"/>
                    </a:ext>
                  </a:extLst>
                </p:cNvPr>
                <p:cNvSpPr/>
                <p:nvPr/>
              </p:nvSpPr>
              <p:spPr>
                <a:xfrm>
                  <a:off x="1238897" y="776879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80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6">
                  <a:extLst>
                    <a:ext uri="{FF2B5EF4-FFF2-40B4-BE49-F238E27FC236}">
                      <a16:creationId xmlns:a16="http://schemas.microsoft.com/office/drawing/2014/main" id="{30333423-1B68-4C5A-99A8-38E901C639C0}"/>
                    </a:ext>
                  </a:extLst>
                </p:cNvPr>
                <p:cNvSpPr/>
                <p:nvPr/>
              </p:nvSpPr>
              <p:spPr>
                <a:xfrm>
                  <a:off x="1238897" y="776879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80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17">
                  <a:extLst>
                    <a:ext uri="{FF2B5EF4-FFF2-40B4-BE49-F238E27FC236}">
                      <a16:creationId xmlns:a16="http://schemas.microsoft.com/office/drawing/2014/main" id="{38E5CAEC-3105-4DDE-B1A3-6E801F5275DF}"/>
                    </a:ext>
                  </a:extLst>
                </p:cNvPr>
                <p:cNvSpPr/>
                <p:nvPr/>
              </p:nvSpPr>
              <p:spPr>
                <a:xfrm>
                  <a:off x="1296441" y="7834439"/>
                  <a:ext cx="143383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8">
                  <a:extLst>
                    <a:ext uri="{FF2B5EF4-FFF2-40B4-BE49-F238E27FC236}">
                      <a16:creationId xmlns:a16="http://schemas.microsoft.com/office/drawing/2014/main" id="{0319036B-480F-465F-8CD4-1FB516162142}"/>
                    </a:ext>
                  </a:extLst>
                </p:cNvPr>
                <p:cNvSpPr/>
                <p:nvPr/>
              </p:nvSpPr>
              <p:spPr>
                <a:xfrm>
                  <a:off x="2166480" y="7790027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9">
                  <a:extLst>
                    <a:ext uri="{FF2B5EF4-FFF2-40B4-BE49-F238E27FC236}">
                      <a16:creationId xmlns:a16="http://schemas.microsoft.com/office/drawing/2014/main" id="{CD612885-ED9A-4D0B-85E6-952E46DE4358}"/>
                    </a:ext>
                  </a:extLst>
                </p:cNvPr>
                <p:cNvSpPr/>
                <p:nvPr/>
              </p:nvSpPr>
              <p:spPr>
                <a:xfrm>
                  <a:off x="2160358" y="776879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80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20">
                  <a:extLst>
                    <a:ext uri="{FF2B5EF4-FFF2-40B4-BE49-F238E27FC236}">
                      <a16:creationId xmlns:a16="http://schemas.microsoft.com/office/drawing/2014/main" id="{FA621C7C-8BD3-4335-987D-DC0169CB0229}"/>
                    </a:ext>
                  </a:extLst>
                </p:cNvPr>
                <p:cNvSpPr/>
                <p:nvPr/>
              </p:nvSpPr>
              <p:spPr>
                <a:xfrm>
                  <a:off x="2160358" y="776879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80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21">
                  <a:extLst>
                    <a:ext uri="{FF2B5EF4-FFF2-40B4-BE49-F238E27FC236}">
                      <a16:creationId xmlns:a16="http://schemas.microsoft.com/office/drawing/2014/main" id="{4EA65A31-A77B-48DD-BED6-790132FBCC7D}"/>
                    </a:ext>
                  </a:extLst>
                </p:cNvPr>
                <p:cNvSpPr/>
                <p:nvPr/>
              </p:nvSpPr>
              <p:spPr>
                <a:xfrm>
                  <a:off x="2217915" y="7834439"/>
                  <a:ext cx="143382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22">
                  <a:extLst>
                    <a:ext uri="{FF2B5EF4-FFF2-40B4-BE49-F238E27FC236}">
                      <a16:creationId xmlns:a16="http://schemas.microsoft.com/office/drawing/2014/main" id="{D01ACA50-231C-4FD5-9E10-A7005E648120}"/>
                    </a:ext>
                  </a:extLst>
                </p:cNvPr>
                <p:cNvSpPr/>
                <p:nvPr/>
              </p:nvSpPr>
              <p:spPr>
                <a:xfrm>
                  <a:off x="2832227" y="6976884"/>
                  <a:ext cx="246227" cy="246227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23">
                  <a:extLst>
                    <a:ext uri="{FF2B5EF4-FFF2-40B4-BE49-F238E27FC236}">
                      <a16:creationId xmlns:a16="http://schemas.microsoft.com/office/drawing/2014/main" id="{5211AD7E-4E9F-4417-A833-76C2355DB8FC}"/>
                    </a:ext>
                  </a:extLst>
                </p:cNvPr>
                <p:cNvSpPr/>
                <p:nvPr/>
              </p:nvSpPr>
              <p:spPr>
                <a:xfrm>
                  <a:off x="2826105" y="6955650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4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1"/>
                      </a:lnTo>
                      <a:lnTo>
                        <a:pt x="180576" y="13461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80" h="288925">
                      <a:moveTo>
                        <a:pt x="180576" y="13461"/>
                      </a:moveTo>
                      <a:lnTo>
                        <a:pt x="129260" y="13461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4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" name="object 24">
                  <a:extLst>
                    <a:ext uri="{FF2B5EF4-FFF2-40B4-BE49-F238E27FC236}">
                      <a16:creationId xmlns:a16="http://schemas.microsoft.com/office/drawing/2014/main" id="{EEE58531-F0AB-4735-B883-75B6A78DB148}"/>
                    </a:ext>
                  </a:extLst>
                </p:cNvPr>
                <p:cNvSpPr/>
                <p:nvPr/>
              </p:nvSpPr>
              <p:spPr>
                <a:xfrm>
                  <a:off x="2826105" y="6955650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80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1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4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4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215EA6CE-64B4-4F96-8294-09E3331E5428}"/>
                    </a:ext>
                  </a:extLst>
                </p:cNvPr>
                <p:cNvSpPr/>
                <p:nvPr/>
              </p:nvSpPr>
              <p:spPr>
                <a:xfrm>
                  <a:off x="2883649" y="7021296"/>
                  <a:ext cx="143382" cy="157403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26408AF8-A0F9-4BD0-8EC3-8DCDDD0708D1}"/>
                    </a:ext>
                  </a:extLst>
                </p:cNvPr>
                <p:cNvSpPr/>
                <p:nvPr/>
              </p:nvSpPr>
              <p:spPr>
                <a:xfrm>
                  <a:off x="3792054" y="6855650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27">
                  <a:extLst>
                    <a:ext uri="{FF2B5EF4-FFF2-40B4-BE49-F238E27FC236}">
                      <a16:creationId xmlns:a16="http://schemas.microsoft.com/office/drawing/2014/main" id="{E088113A-12B8-429D-935F-E5154E0DDBEB}"/>
                    </a:ext>
                  </a:extLst>
                </p:cNvPr>
                <p:cNvSpPr/>
                <p:nvPr/>
              </p:nvSpPr>
              <p:spPr>
                <a:xfrm>
                  <a:off x="3785933" y="6834415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79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" name="object 28">
                  <a:extLst>
                    <a:ext uri="{FF2B5EF4-FFF2-40B4-BE49-F238E27FC236}">
                      <a16:creationId xmlns:a16="http://schemas.microsoft.com/office/drawing/2014/main" id="{18173EE2-6921-41D1-8350-9BC60CC20EEF}"/>
                    </a:ext>
                  </a:extLst>
                </p:cNvPr>
                <p:cNvSpPr/>
                <p:nvPr/>
              </p:nvSpPr>
              <p:spPr>
                <a:xfrm>
                  <a:off x="3785933" y="6834415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79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" name="object 29">
                  <a:extLst>
                    <a:ext uri="{FF2B5EF4-FFF2-40B4-BE49-F238E27FC236}">
                      <a16:creationId xmlns:a16="http://schemas.microsoft.com/office/drawing/2014/main" id="{A0FE70E8-8EE2-4DB1-9973-9EBF6CCF6165}"/>
                    </a:ext>
                  </a:extLst>
                </p:cNvPr>
                <p:cNvSpPr/>
                <p:nvPr/>
              </p:nvSpPr>
              <p:spPr>
                <a:xfrm>
                  <a:off x="3843477" y="6900062"/>
                  <a:ext cx="143383" cy="157403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30">
                  <a:extLst>
                    <a:ext uri="{FF2B5EF4-FFF2-40B4-BE49-F238E27FC236}">
                      <a16:creationId xmlns:a16="http://schemas.microsoft.com/office/drawing/2014/main" id="{383EE6F7-AA1D-455F-9DB7-969CFF1E242F}"/>
                    </a:ext>
                  </a:extLst>
                </p:cNvPr>
                <p:cNvSpPr/>
                <p:nvPr/>
              </p:nvSpPr>
              <p:spPr>
                <a:xfrm>
                  <a:off x="4891367" y="6763410"/>
                  <a:ext cx="246227" cy="246227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31">
                  <a:extLst>
                    <a:ext uri="{FF2B5EF4-FFF2-40B4-BE49-F238E27FC236}">
                      <a16:creationId xmlns:a16="http://schemas.microsoft.com/office/drawing/2014/main" id="{DF8FD62F-53FA-44BC-AC85-4033D88917AB}"/>
                    </a:ext>
                  </a:extLst>
                </p:cNvPr>
                <p:cNvSpPr/>
                <p:nvPr/>
              </p:nvSpPr>
              <p:spPr>
                <a:xfrm>
                  <a:off x="4885245" y="6742175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79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32">
                  <a:extLst>
                    <a:ext uri="{FF2B5EF4-FFF2-40B4-BE49-F238E27FC236}">
                      <a16:creationId xmlns:a16="http://schemas.microsoft.com/office/drawing/2014/main" id="{4CB7D23F-F56B-48B3-A8AD-7FA074C91AFA}"/>
                    </a:ext>
                  </a:extLst>
                </p:cNvPr>
                <p:cNvSpPr/>
                <p:nvPr/>
              </p:nvSpPr>
              <p:spPr>
                <a:xfrm>
                  <a:off x="4885245" y="6742175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79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33">
                  <a:extLst>
                    <a:ext uri="{FF2B5EF4-FFF2-40B4-BE49-F238E27FC236}">
                      <a16:creationId xmlns:a16="http://schemas.microsoft.com/office/drawing/2014/main" id="{4132C42B-0ABA-411D-8051-D4D05CD5EAFD}"/>
                    </a:ext>
                  </a:extLst>
                </p:cNvPr>
                <p:cNvSpPr/>
                <p:nvPr/>
              </p:nvSpPr>
              <p:spPr>
                <a:xfrm>
                  <a:off x="4942801" y="6807822"/>
                  <a:ext cx="143383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" name="object 34">
                  <a:extLst>
                    <a:ext uri="{FF2B5EF4-FFF2-40B4-BE49-F238E27FC236}">
                      <a16:creationId xmlns:a16="http://schemas.microsoft.com/office/drawing/2014/main" id="{AFBF4EC6-76CF-4361-8642-905392040341}"/>
                    </a:ext>
                  </a:extLst>
                </p:cNvPr>
                <p:cNvSpPr/>
                <p:nvPr/>
              </p:nvSpPr>
              <p:spPr>
                <a:xfrm>
                  <a:off x="5497690" y="6045085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35">
                  <a:extLst>
                    <a:ext uri="{FF2B5EF4-FFF2-40B4-BE49-F238E27FC236}">
                      <a16:creationId xmlns:a16="http://schemas.microsoft.com/office/drawing/2014/main" id="{11366CE9-F749-46D1-B2AE-DAB96844A700}"/>
                    </a:ext>
                  </a:extLst>
                </p:cNvPr>
                <p:cNvSpPr/>
                <p:nvPr/>
              </p:nvSpPr>
              <p:spPr>
                <a:xfrm>
                  <a:off x="5491568" y="6023851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79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A4710B07-8386-463C-A9F9-5F15C94B4FB9}"/>
                    </a:ext>
                  </a:extLst>
                </p:cNvPr>
                <p:cNvSpPr/>
                <p:nvPr/>
              </p:nvSpPr>
              <p:spPr>
                <a:xfrm>
                  <a:off x="5491568" y="6023851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79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37">
                  <a:extLst>
                    <a:ext uri="{FF2B5EF4-FFF2-40B4-BE49-F238E27FC236}">
                      <a16:creationId xmlns:a16="http://schemas.microsoft.com/office/drawing/2014/main" id="{965E86FD-46BB-4B4F-B12C-03A066B0E4D7}"/>
                    </a:ext>
                  </a:extLst>
                </p:cNvPr>
                <p:cNvSpPr/>
                <p:nvPr/>
              </p:nvSpPr>
              <p:spPr>
                <a:xfrm>
                  <a:off x="5549125" y="6089497"/>
                  <a:ext cx="143383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38">
                  <a:extLst>
                    <a:ext uri="{FF2B5EF4-FFF2-40B4-BE49-F238E27FC236}">
                      <a16:creationId xmlns:a16="http://schemas.microsoft.com/office/drawing/2014/main" id="{8DC43F14-FC44-41DF-BD13-5F84332CECA8}"/>
                    </a:ext>
                  </a:extLst>
                </p:cNvPr>
                <p:cNvSpPr/>
                <p:nvPr/>
              </p:nvSpPr>
              <p:spPr>
                <a:xfrm>
                  <a:off x="3490125" y="5127205"/>
                  <a:ext cx="1226185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85" h="812800">
                      <a:moveTo>
                        <a:pt x="1225880" y="0"/>
                      </a:moveTo>
                      <a:lnTo>
                        <a:pt x="0" y="0"/>
                      </a:lnTo>
                      <a:lnTo>
                        <a:pt x="0" y="812800"/>
                      </a:lnTo>
                      <a:lnTo>
                        <a:pt x="1225880" y="812800"/>
                      </a:lnTo>
                      <a:lnTo>
                        <a:pt x="12258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7" name="object 10">
                <a:extLst>
                  <a:ext uri="{FF2B5EF4-FFF2-40B4-BE49-F238E27FC236}">
                    <a16:creationId xmlns:a16="http://schemas.microsoft.com/office/drawing/2014/main" id="{1F5C2C5C-D69D-451E-A9D3-A240B6673693}"/>
                  </a:ext>
                </a:extLst>
              </p:cNvPr>
              <p:cNvGrpSpPr/>
              <p:nvPr/>
            </p:nvGrpSpPr>
            <p:grpSpPr>
              <a:xfrm>
                <a:off x="5406887" y="909207"/>
                <a:ext cx="5382895" cy="3355975"/>
                <a:chOff x="0" y="3122320"/>
                <a:chExt cx="5382895" cy="3355975"/>
              </a:xfrm>
            </p:grpSpPr>
            <p:sp>
              <p:nvSpPr>
                <p:cNvPr id="38" name="object 11">
                  <a:extLst>
                    <a:ext uri="{FF2B5EF4-FFF2-40B4-BE49-F238E27FC236}">
                      <a16:creationId xmlns:a16="http://schemas.microsoft.com/office/drawing/2014/main" id="{56664A37-DA21-43A5-80D8-3F379B8846C2}"/>
                    </a:ext>
                  </a:extLst>
                </p:cNvPr>
                <p:cNvSpPr/>
                <p:nvPr/>
              </p:nvSpPr>
              <p:spPr>
                <a:xfrm>
                  <a:off x="1466240" y="4695405"/>
                  <a:ext cx="0" cy="15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11300">
                      <a:moveTo>
                        <a:pt x="0" y="0"/>
                      </a:moveTo>
                      <a:lnTo>
                        <a:pt x="0" y="1511007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12">
                  <a:extLst>
                    <a:ext uri="{FF2B5EF4-FFF2-40B4-BE49-F238E27FC236}">
                      <a16:creationId xmlns:a16="http://schemas.microsoft.com/office/drawing/2014/main" id="{52B51476-CA08-466E-B7DE-3360B713B124}"/>
                    </a:ext>
                  </a:extLst>
                </p:cNvPr>
                <p:cNvSpPr/>
                <p:nvPr/>
              </p:nvSpPr>
              <p:spPr>
                <a:xfrm>
                  <a:off x="2714231" y="3147720"/>
                  <a:ext cx="0" cy="184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842135">
                      <a:moveTo>
                        <a:pt x="0" y="0"/>
                      </a:moveTo>
                      <a:lnTo>
                        <a:pt x="0" y="1841576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" name="object 13">
                  <a:extLst>
                    <a:ext uri="{FF2B5EF4-FFF2-40B4-BE49-F238E27FC236}">
                      <a16:creationId xmlns:a16="http://schemas.microsoft.com/office/drawing/2014/main" id="{CFC7773D-4996-48AF-9079-C0482CD8320A}"/>
                    </a:ext>
                  </a:extLst>
                </p:cNvPr>
                <p:cNvSpPr/>
                <p:nvPr/>
              </p:nvSpPr>
              <p:spPr>
                <a:xfrm>
                  <a:off x="3405758" y="4631613"/>
                  <a:ext cx="0" cy="56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564514">
                      <a:moveTo>
                        <a:pt x="0" y="0"/>
                      </a:moveTo>
                      <a:lnTo>
                        <a:pt x="0" y="564095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4">
                  <a:extLst>
                    <a:ext uri="{FF2B5EF4-FFF2-40B4-BE49-F238E27FC236}">
                      <a16:creationId xmlns:a16="http://schemas.microsoft.com/office/drawing/2014/main" id="{50BD8100-AA09-46DA-B740-A667FA6F2F63}"/>
                    </a:ext>
                  </a:extLst>
                </p:cNvPr>
                <p:cNvSpPr/>
                <p:nvPr/>
              </p:nvSpPr>
              <p:spPr>
                <a:xfrm>
                  <a:off x="651076" y="3379800"/>
                  <a:ext cx="0" cy="263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631440">
                      <a:moveTo>
                        <a:pt x="0" y="0"/>
                      </a:moveTo>
                      <a:lnTo>
                        <a:pt x="0" y="2631198"/>
                      </a:lnTo>
                    </a:path>
                  </a:pathLst>
                </a:custGeom>
                <a:ln w="50800">
                  <a:solidFill>
                    <a:srgbClr val="BBBCBB"/>
                  </a:solidFill>
                  <a:prstDash val="lg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15">
                  <a:extLst>
                    <a:ext uri="{FF2B5EF4-FFF2-40B4-BE49-F238E27FC236}">
                      <a16:creationId xmlns:a16="http://schemas.microsoft.com/office/drawing/2014/main" id="{3D3F0AB4-BCF7-4854-ABF0-B1BD3634A3A2}"/>
                    </a:ext>
                  </a:extLst>
                </p:cNvPr>
                <p:cNvSpPr/>
                <p:nvPr/>
              </p:nvSpPr>
              <p:spPr>
                <a:xfrm>
                  <a:off x="0" y="3664711"/>
                  <a:ext cx="5382895" cy="2813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895" h="2813685">
                      <a:moveTo>
                        <a:pt x="0" y="2052494"/>
                      </a:moveTo>
                      <a:lnTo>
                        <a:pt x="0" y="2318256"/>
                      </a:lnTo>
                      <a:lnTo>
                        <a:pt x="1299527" y="2813138"/>
                      </a:lnTo>
                      <a:lnTo>
                        <a:pt x="1301419" y="2811360"/>
                      </a:lnTo>
                      <a:lnTo>
                        <a:pt x="1303146" y="2808960"/>
                      </a:lnTo>
                      <a:lnTo>
                        <a:pt x="1304962" y="2806915"/>
                      </a:lnTo>
                      <a:lnTo>
                        <a:pt x="1548007" y="2517838"/>
                      </a:lnTo>
                      <a:lnTo>
                        <a:pt x="1221993" y="2517838"/>
                      </a:lnTo>
                      <a:lnTo>
                        <a:pt x="0" y="2052494"/>
                      </a:lnTo>
                      <a:close/>
                    </a:path>
                    <a:path w="5382895" h="2813685">
                      <a:moveTo>
                        <a:pt x="2463647" y="1039545"/>
                      </a:moveTo>
                      <a:lnTo>
                        <a:pt x="2462948" y="1042492"/>
                      </a:lnTo>
                      <a:lnTo>
                        <a:pt x="2461704" y="1043406"/>
                      </a:lnTo>
                      <a:lnTo>
                        <a:pt x="1223378" y="2516263"/>
                      </a:lnTo>
                      <a:lnTo>
                        <a:pt x="1222920" y="2516784"/>
                      </a:lnTo>
                      <a:lnTo>
                        <a:pt x="1222476" y="2517394"/>
                      </a:lnTo>
                      <a:lnTo>
                        <a:pt x="1221993" y="2517838"/>
                      </a:lnTo>
                      <a:lnTo>
                        <a:pt x="1548007" y="2517838"/>
                      </a:lnTo>
                      <a:lnTo>
                        <a:pt x="2539352" y="1338732"/>
                      </a:lnTo>
                      <a:lnTo>
                        <a:pt x="2540558" y="1337551"/>
                      </a:lnTo>
                      <a:lnTo>
                        <a:pt x="2541549" y="1335544"/>
                      </a:lnTo>
                      <a:lnTo>
                        <a:pt x="2542933" y="1335049"/>
                      </a:lnTo>
                      <a:lnTo>
                        <a:pt x="3253145" y="1335049"/>
                      </a:lnTo>
                      <a:lnTo>
                        <a:pt x="2465565" y="1041095"/>
                      </a:lnTo>
                      <a:lnTo>
                        <a:pt x="2463647" y="1039545"/>
                      </a:lnTo>
                      <a:close/>
                    </a:path>
                    <a:path w="5382895" h="2813685">
                      <a:moveTo>
                        <a:pt x="3253145" y="1335049"/>
                      </a:moveTo>
                      <a:lnTo>
                        <a:pt x="2542933" y="1335049"/>
                      </a:lnTo>
                      <a:lnTo>
                        <a:pt x="3974185" y="1869249"/>
                      </a:lnTo>
                      <a:lnTo>
                        <a:pt x="3974579" y="1869300"/>
                      </a:lnTo>
                      <a:lnTo>
                        <a:pt x="3974782" y="1868677"/>
                      </a:lnTo>
                      <a:lnTo>
                        <a:pt x="3975087" y="1868424"/>
                      </a:lnTo>
                      <a:lnTo>
                        <a:pt x="4221808" y="1574977"/>
                      </a:lnTo>
                      <a:lnTo>
                        <a:pt x="3896347" y="1574977"/>
                      </a:lnTo>
                      <a:lnTo>
                        <a:pt x="3895534" y="1574812"/>
                      </a:lnTo>
                      <a:lnTo>
                        <a:pt x="3253145" y="1335049"/>
                      </a:lnTo>
                      <a:close/>
                    </a:path>
                    <a:path w="5382895" h="2813685">
                      <a:moveTo>
                        <a:pt x="5382640" y="0"/>
                      </a:moveTo>
                      <a:lnTo>
                        <a:pt x="4726749" y="159207"/>
                      </a:lnTo>
                      <a:lnTo>
                        <a:pt x="4940172" y="332892"/>
                      </a:lnTo>
                      <a:lnTo>
                        <a:pt x="3897375" y="1573174"/>
                      </a:lnTo>
                      <a:lnTo>
                        <a:pt x="3896753" y="1573669"/>
                      </a:lnTo>
                      <a:lnTo>
                        <a:pt x="3896347" y="1574977"/>
                      </a:lnTo>
                      <a:lnTo>
                        <a:pt x="4221808" y="1574977"/>
                      </a:lnTo>
                      <a:lnTo>
                        <a:pt x="5133682" y="490410"/>
                      </a:lnTo>
                      <a:lnTo>
                        <a:pt x="5356595" y="490410"/>
                      </a:lnTo>
                      <a:lnTo>
                        <a:pt x="5382640" y="0"/>
                      </a:lnTo>
                      <a:close/>
                    </a:path>
                    <a:path w="5382895" h="2813685">
                      <a:moveTo>
                        <a:pt x="5356595" y="490410"/>
                      </a:moveTo>
                      <a:lnTo>
                        <a:pt x="5133682" y="490410"/>
                      </a:lnTo>
                      <a:lnTo>
                        <a:pt x="5347360" y="664311"/>
                      </a:lnTo>
                      <a:lnTo>
                        <a:pt x="5356595" y="490410"/>
                      </a:lnTo>
                      <a:close/>
                    </a:path>
                  </a:pathLst>
                </a:custGeom>
                <a:solidFill>
                  <a:srgbClr val="D25C6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16">
                  <a:extLst>
                    <a:ext uri="{FF2B5EF4-FFF2-40B4-BE49-F238E27FC236}">
                      <a16:creationId xmlns:a16="http://schemas.microsoft.com/office/drawing/2014/main" id="{2C68B78F-BE5B-4526-87DD-D95095A4B524}"/>
                    </a:ext>
                  </a:extLst>
                </p:cNvPr>
                <p:cNvSpPr/>
                <p:nvPr/>
              </p:nvSpPr>
              <p:spPr>
                <a:xfrm>
                  <a:off x="527963" y="5989929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7">
                  <a:extLst>
                    <a:ext uri="{FF2B5EF4-FFF2-40B4-BE49-F238E27FC236}">
                      <a16:creationId xmlns:a16="http://schemas.microsoft.com/office/drawing/2014/main" id="{74F33310-381F-4623-9098-DD4B935EFE6A}"/>
                    </a:ext>
                  </a:extLst>
                </p:cNvPr>
                <p:cNvSpPr/>
                <p:nvPr/>
              </p:nvSpPr>
              <p:spPr>
                <a:xfrm>
                  <a:off x="521841" y="5968694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4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1"/>
                      </a:lnTo>
                      <a:lnTo>
                        <a:pt x="180576" y="13461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79" h="288925">
                      <a:moveTo>
                        <a:pt x="180576" y="13461"/>
                      </a:moveTo>
                      <a:lnTo>
                        <a:pt x="129260" y="13461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4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18">
                  <a:extLst>
                    <a:ext uri="{FF2B5EF4-FFF2-40B4-BE49-F238E27FC236}">
                      <a16:creationId xmlns:a16="http://schemas.microsoft.com/office/drawing/2014/main" id="{E66C0E41-8400-483E-A6F3-C4734142B2E1}"/>
                    </a:ext>
                  </a:extLst>
                </p:cNvPr>
                <p:cNvSpPr/>
                <p:nvPr/>
              </p:nvSpPr>
              <p:spPr>
                <a:xfrm>
                  <a:off x="521841" y="5968694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79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1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4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4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19">
                  <a:extLst>
                    <a:ext uri="{FF2B5EF4-FFF2-40B4-BE49-F238E27FC236}">
                      <a16:creationId xmlns:a16="http://schemas.microsoft.com/office/drawing/2014/main" id="{92902DB8-7F02-4EF9-B504-DF8B06D292DF}"/>
                    </a:ext>
                  </a:extLst>
                </p:cNvPr>
                <p:cNvSpPr/>
                <p:nvPr/>
              </p:nvSpPr>
              <p:spPr>
                <a:xfrm>
                  <a:off x="579387" y="6034341"/>
                  <a:ext cx="143383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4ACFC32D-ADD2-4487-97EF-440B7ADF14C8}"/>
                    </a:ext>
                  </a:extLst>
                </p:cNvPr>
                <p:cNvSpPr/>
                <p:nvPr/>
              </p:nvSpPr>
              <p:spPr>
                <a:xfrm>
                  <a:off x="1343126" y="6013957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" name="object 21">
                  <a:extLst>
                    <a:ext uri="{FF2B5EF4-FFF2-40B4-BE49-F238E27FC236}">
                      <a16:creationId xmlns:a16="http://schemas.microsoft.com/office/drawing/2014/main" id="{5CA9D2F2-87B6-4E72-B5DB-BD40F7A95FB3}"/>
                    </a:ext>
                  </a:extLst>
                </p:cNvPr>
                <p:cNvSpPr/>
                <p:nvPr/>
              </p:nvSpPr>
              <p:spPr>
                <a:xfrm>
                  <a:off x="1336992" y="599272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4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1"/>
                      </a:lnTo>
                      <a:lnTo>
                        <a:pt x="180576" y="13461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80" h="288925">
                      <a:moveTo>
                        <a:pt x="180576" y="13461"/>
                      </a:moveTo>
                      <a:lnTo>
                        <a:pt x="129260" y="13461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4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22">
                  <a:extLst>
                    <a:ext uri="{FF2B5EF4-FFF2-40B4-BE49-F238E27FC236}">
                      <a16:creationId xmlns:a16="http://schemas.microsoft.com/office/drawing/2014/main" id="{8B85FDC5-291D-4FB7-8661-13B7F82E7009}"/>
                    </a:ext>
                  </a:extLst>
                </p:cNvPr>
                <p:cNvSpPr/>
                <p:nvPr/>
              </p:nvSpPr>
              <p:spPr>
                <a:xfrm>
                  <a:off x="1336992" y="599272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80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1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4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4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A1092565-0FE4-44B3-B798-E46A46CBD665}"/>
                    </a:ext>
                  </a:extLst>
                </p:cNvPr>
                <p:cNvSpPr/>
                <p:nvPr/>
              </p:nvSpPr>
              <p:spPr>
                <a:xfrm>
                  <a:off x="1394548" y="6058369"/>
                  <a:ext cx="143383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24">
                  <a:extLst>
                    <a:ext uri="{FF2B5EF4-FFF2-40B4-BE49-F238E27FC236}">
                      <a16:creationId xmlns:a16="http://schemas.microsoft.com/office/drawing/2014/main" id="{61612315-7D0E-4CA6-AA40-0C4BFFB1D33E}"/>
                    </a:ext>
                  </a:extLst>
                </p:cNvPr>
                <p:cNvSpPr/>
                <p:nvPr/>
              </p:nvSpPr>
              <p:spPr>
                <a:xfrm>
                  <a:off x="2591117" y="4817948"/>
                  <a:ext cx="246227" cy="246227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25">
                  <a:extLst>
                    <a:ext uri="{FF2B5EF4-FFF2-40B4-BE49-F238E27FC236}">
                      <a16:creationId xmlns:a16="http://schemas.microsoft.com/office/drawing/2014/main" id="{8CA38878-6FE2-4F40-BAAE-E83397355333}"/>
                    </a:ext>
                  </a:extLst>
                </p:cNvPr>
                <p:cNvSpPr/>
                <p:nvPr/>
              </p:nvSpPr>
              <p:spPr>
                <a:xfrm>
                  <a:off x="2584996" y="479671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80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26">
                  <a:extLst>
                    <a:ext uri="{FF2B5EF4-FFF2-40B4-BE49-F238E27FC236}">
                      <a16:creationId xmlns:a16="http://schemas.microsoft.com/office/drawing/2014/main" id="{93FAA3A1-F186-447D-9F23-AF8CF0878283}"/>
                    </a:ext>
                  </a:extLst>
                </p:cNvPr>
                <p:cNvSpPr/>
                <p:nvPr/>
              </p:nvSpPr>
              <p:spPr>
                <a:xfrm>
                  <a:off x="2584996" y="4796713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80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80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27">
                  <a:extLst>
                    <a:ext uri="{FF2B5EF4-FFF2-40B4-BE49-F238E27FC236}">
                      <a16:creationId xmlns:a16="http://schemas.microsoft.com/office/drawing/2014/main" id="{2297D75B-CB0E-4D45-B5B6-845782D34C86}"/>
                    </a:ext>
                  </a:extLst>
                </p:cNvPr>
                <p:cNvSpPr/>
                <p:nvPr/>
              </p:nvSpPr>
              <p:spPr>
                <a:xfrm>
                  <a:off x="2642539" y="4862359"/>
                  <a:ext cx="143382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28">
                  <a:extLst>
                    <a:ext uri="{FF2B5EF4-FFF2-40B4-BE49-F238E27FC236}">
                      <a16:creationId xmlns:a16="http://schemas.microsoft.com/office/drawing/2014/main" id="{37CA0ECB-38C7-441A-86F4-9F008C933896}"/>
                    </a:ext>
                  </a:extLst>
                </p:cNvPr>
                <p:cNvSpPr/>
                <p:nvPr/>
              </p:nvSpPr>
              <p:spPr>
                <a:xfrm>
                  <a:off x="3282645" y="5072595"/>
                  <a:ext cx="246227" cy="246227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6" name="object 29">
                  <a:extLst>
                    <a:ext uri="{FF2B5EF4-FFF2-40B4-BE49-F238E27FC236}">
                      <a16:creationId xmlns:a16="http://schemas.microsoft.com/office/drawing/2014/main" id="{7D1F909B-D961-4639-9276-9A4C6F127BBB}"/>
                    </a:ext>
                  </a:extLst>
                </p:cNvPr>
                <p:cNvSpPr/>
                <p:nvPr/>
              </p:nvSpPr>
              <p:spPr>
                <a:xfrm>
                  <a:off x="3276523" y="5051361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129260" y="0"/>
                      </a:moveTo>
                      <a:lnTo>
                        <a:pt x="88444" y="7372"/>
                      </a:lnTo>
                      <a:lnTo>
                        <a:pt x="52965" y="27891"/>
                      </a:lnTo>
                      <a:lnTo>
                        <a:pt x="24969" y="59157"/>
                      </a:lnTo>
                      <a:lnTo>
                        <a:pt x="6599" y="98771"/>
                      </a:lnTo>
                      <a:lnTo>
                        <a:pt x="0" y="144335"/>
                      </a:lnTo>
                      <a:lnTo>
                        <a:pt x="6599" y="189915"/>
                      </a:lnTo>
                      <a:lnTo>
                        <a:pt x="24969" y="229534"/>
                      </a:lnTo>
                      <a:lnTo>
                        <a:pt x="52965" y="260798"/>
                      </a:lnTo>
                      <a:lnTo>
                        <a:pt x="88444" y="281313"/>
                      </a:lnTo>
                      <a:lnTo>
                        <a:pt x="129260" y="288683"/>
                      </a:lnTo>
                      <a:lnTo>
                        <a:pt x="170052" y="281313"/>
                      </a:lnTo>
                      <a:lnTo>
                        <a:pt x="180561" y="275234"/>
                      </a:lnTo>
                      <a:lnTo>
                        <a:pt x="129260" y="275234"/>
                      </a:lnTo>
                      <a:lnTo>
                        <a:pt x="83670" y="264932"/>
                      </a:lnTo>
                      <a:lnTo>
                        <a:pt x="46410" y="236855"/>
                      </a:lnTo>
                      <a:lnTo>
                        <a:pt x="21273" y="195242"/>
                      </a:lnTo>
                      <a:lnTo>
                        <a:pt x="12052" y="144335"/>
                      </a:lnTo>
                      <a:lnTo>
                        <a:pt x="21273" y="93443"/>
                      </a:lnTo>
                      <a:lnTo>
                        <a:pt x="46410" y="51838"/>
                      </a:lnTo>
                      <a:lnTo>
                        <a:pt x="83670" y="23763"/>
                      </a:lnTo>
                      <a:lnTo>
                        <a:pt x="129260" y="13462"/>
                      </a:lnTo>
                      <a:lnTo>
                        <a:pt x="180576" y="13462"/>
                      </a:lnTo>
                      <a:lnTo>
                        <a:pt x="170052" y="7372"/>
                      </a:lnTo>
                      <a:lnTo>
                        <a:pt x="129260" y="0"/>
                      </a:lnTo>
                      <a:close/>
                    </a:path>
                    <a:path w="259079" h="288925">
                      <a:moveTo>
                        <a:pt x="180576" y="13462"/>
                      </a:moveTo>
                      <a:lnTo>
                        <a:pt x="129260" y="13462"/>
                      </a:lnTo>
                      <a:lnTo>
                        <a:pt x="174823" y="23763"/>
                      </a:lnTo>
                      <a:lnTo>
                        <a:pt x="212072" y="51838"/>
                      </a:lnTo>
                      <a:lnTo>
                        <a:pt x="237208" y="93443"/>
                      </a:lnTo>
                      <a:lnTo>
                        <a:pt x="246430" y="144335"/>
                      </a:lnTo>
                      <a:lnTo>
                        <a:pt x="237208" y="195242"/>
                      </a:lnTo>
                      <a:lnTo>
                        <a:pt x="212072" y="236855"/>
                      </a:lnTo>
                      <a:lnTo>
                        <a:pt x="174823" y="264932"/>
                      </a:lnTo>
                      <a:lnTo>
                        <a:pt x="129260" y="275234"/>
                      </a:lnTo>
                      <a:lnTo>
                        <a:pt x="180561" y="275234"/>
                      </a:lnTo>
                      <a:lnTo>
                        <a:pt x="205515" y="260798"/>
                      </a:lnTo>
                      <a:lnTo>
                        <a:pt x="233504" y="229534"/>
                      </a:lnTo>
                      <a:lnTo>
                        <a:pt x="251871" y="189915"/>
                      </a:lnTo>
                      <a:lnTo>
                        <a:pt x="258470" y="144335"/>
                      </a:lnTo>
                      <a:lnTo>
                        <a:pt x="251871" y="98771"/>
                      </a:lnTo>
                      <a:lnTo>
                        <a:pt x="233504" y="59157"/>
                      </a:lnTo>
                      <a:lnTo>
                        <a:pt x="205515" y="27891"/>
                      </a:lnTo>
                      <a:lnTo>
                        <a:pt x="180576" y="134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7" name="object 30">
                  <a:extLst>
                    <a:ext uri="{FF2B5EF4-FFF2-40B4-BE49-F238E27FC236}">
                      <a16:creationId xmlns:a16="http://schemas.microsoft.com/office/drawing/2014/main" id="{B3C8CBBE-D953-4C95-86F5-AF206716E2E6}"/>
                    </a:ext>
                  </a:extLst>
                </p:cNvPr>
                <p:cNvSpPr/>
                <p:nvPr/>
              </p:nvSpPr>
              <p:spPr>
                <a:xfrm>
                  <a:off x="3276523" y="5051361"/>
                  <a:ext cx="259079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79" h="288925">
                      <a:moveTo>
                        <a:pt x="258470" y="144335"/>
                      </a:moveTo>
                      <a:lnTo>
                        <a:pt x="251871" y="189915"/>
                      </a:lnTo>
                      <a:lnTo>
                        <a:pt x="233504" y="229534"/>
                      </a:lnTo>
                      <a:lnTo>
                        <a:pt x="205515" y="260798"/>
                      </a:lnTo>
                      <a:lnTo>
                        <a:pt x="170052" y="281313"/>
                      </a:lnTo>
                      <a:lnTo>
                        <a:pt x="129260" y="288683"/>
                      </a:lnTo>
                      <a:lnTo>
                        <a:pt x="88444" y="281313"/>
                      </a:lnTo>
                      <a:lnTo>
                        <a:pt x="52965" y="260798"/>
                      </a:lnTo>
                      <a:lnTo>
                        <a:pt x="24969" y="229534"/>
                      </a:lnTo>
                      <a:lnTo>
                        <a:pt x="6599" y="189915"/>
                      </a:lnTo>
                      <a:lnTo>
                        <a:pt x="0" y="144335"/>
                      </a:lnTo>
                      <a:lnTo>
                        <a:pt x="6599" y="98771"/>
                      </a:lnTo>
                      <a:lnTo>
                        <a:pt x="24969" y="59157"/>
                      </a:lnTo>
                      <a:lnTo>
                        <a:pt x="52965" y="27891"/>
                      </a:lnTo>
                      <a:lnTo>
                        <a:pt x="88444" y="7372"/>
                      </a:lnTo>
                      <a:lnTo>
                        <a:pt x="129260" y="0"/>
                      </a:lnTo>
                      <a:lnTo>
                        <a:pt x="170052" y="7372"/>
                      </a:lnTo>
                      <a:lnTo>
                        <a:pt x="205515" y="27891"/>
                      </a:lnTo>
                      <a:lnTo>
                        <a:pt x="233504" y="59157"/>
                      </a:lnTo>
                      <a:lnTo>
                        <a:pt x="251871" y="98771"/>
                      </a:lnTo>
                      <a:lnTo>
                        <a:pt x="258470" y="144335"/>
                      </a:lnTo>
                      <a:close/>
                    </a:path>
                    <a:path w="259079" h="288925">
                      <a:moveTo>
                        <a:pt x="246430" y="144335"/>
                      </a:moveTo>
                      <a:lnTo>
                        <a:pt x="237208" y="93443"/>
                      </a:lnTo>
                      <a:lnTo>
                        <a:pt x="212072" y="51838"/>
                      </a:lnTo>
                      <a:lnTo>
                        <a:pt x="174823" y="23763"/>
                      </a:lnTo>
                      <a:lnTo>
                        <a:pt x="129260" y="13462"/>
                      </a:lnTo>
                      <a:lnTo>
                        <a:pt x="83670" y="23763"/>
                      </a:lnTo>
                      <a:lnTo>
                        <a:pt x="46410" y="51838"/>
                      </a:lnTo>
                      <a:lnTo>
                        <a:pt x="21273" y="93443"/>
                      </a:lnTo>
                      <a:lnTo>
                        <a:pt x="12052" y="144335"/>
                      </a:lnTo>
                      <a:lnTo>
                        <a:pt x="21273" y="195242"/>
                      </a:lnTo>
                      <a:lnTo>
                        <a:pt x="46410" y="236855"/>
                      </a:lnTo>
                      <a:lnTo>
                        <a:pt x="83670" y="264932"/>
                      </a:lnTo>
                      <a:lnTo>
                        <a:pt x="129260" y="275234"/>
                      </a:lnTo>
                      <a:lnTo>
                        <a:pt x="174823" y="264932"/>
                      </a:lnTo>
                      <a:lnTo>
                        <a:pt x="212072" y="236855"/>
                      </a:lnTo>
                      <a:lnTo>
                        <a:pt x="237208" y="195242"/>
                      </a:lnTo>
                      <a:lnTo>
                        <a:pt x="246430" y="144335"/>
                      </a:lnTo>
                      <a:close/>
                    </a:path>
                  </a:pathLst>
                </a:custGeom>
                <a:ln w="50800">
                  <a:solidFill>
                    <a:srgbClr val="BBBCB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31">
                  <a:extLst>
                    <a:ext uri="{FF2B5EF4-FFF2-40B4-BE49-F238E27FC236}">
                      <a16:creationId xmlns:a16="http://schemas.microsoft.com/office/drawing/2014/main" id="{01962E50-9E3B-48C3-946A-B469EDC127E6}"/>
                    </a:ext>
                  </a:extLst>
                </p:cNvPr>
                <p:cNvSpPr/>
                <p:nvPr/>
              </p:nvSpPr>
              <p:spPr>
                <a:xfrm>
                  <a:off x="3334080" y="5117007"/>
                  <a:ext cx="143383" cy="15740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9" name="object 32">
                  <a:extLst>
                    <a:ext uri="{FF2B5EF4-FFF2-40B4-BE49-F238E27FC236}">
                      <a16:creationId xmlns:a16="http://schemas.microsoft.com/office/drawing/2014/main" id="{79162798-D061-4AB6-9B1E-E41ADB0626D3}"/>
                    </a:ext>
                  </a:extLst>
                </p:cNvPr>
                <p:cNvSpPr/>
                <p:nvPr/>
              </p:nvSpPr>
              <p:spPr>
                <a:xfrm>
                  <a:off x="1107782" y="3657599"/>
                  <a:ext cx="1382395" cy="9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395" h="962025">
                      <a:moveTo>
                        <a:pt x="1382229" y="0"/>
                      </a:moveTo>
                      <a:lnTo>
                        <a:pt x="0" y="0"/>
                      </a:lnTo>
                      <a:lnTo>
                        <a:pt x="0" y="961504"/>
                      </a:lnTo>
                      <a:lnTo>
                        <a:pt x="1382229" y="961504"/>
                      </a:lnTo>
                      <a:lnTo>
                        <a:pt x="13822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61" name="object 3">
              <a:extLst>
                <a:ext uri="{FF2B5EF4-FFF2-40B4-BE49-F238E27FC236}">
                  <a16:creationId xmlns:a16="http://schemas.microsoft.com/office/drawing/2014/main" id="{37638BE5-9A21-4EBD-A754-E6C7199390C8}"/>
                </a:ext>
              </a:extLst>
            </p:cNvPr>
            <p:cNvSpPr txBox="1"/>
            <p:nvPr/>
          </p:nvSpPr>
          <p:spPr>
            <a:xfrm>
              <a:off x="749567" y="3613134"/>
              <a:ext cx="1854200" cy="1620957"/>
            </a:xfrm>
            <a:prstGeom prst="rect">
              <a:avLst/>
            </a:prstGeom>
          </p:spPr>
          <p:txBody>
            <a:bodyPr vert="horz" wrap="square" lIns="0" tIns="43180" rIns="0" bIns="0" rtlCol="0">
              <a:spAutoFit/>
            </a:bodyPr>
            <a:lstStyle/>
            <a:p>
              <a:pPr marL="688340" marR="5080" indent="611505" algn="r">
                <a:lnSpc>
                  <a:spcPts val="1200"/>
                </a:lnSpc>
                <a:spcBef>
                  <a:spcPts val="34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85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2 </a:t>
              </a:r>
              <a:r>
                <a:rPr sz="1200" b="1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Aprenda</a:t>
              </a:r>
              <a:r>
                <a:rPr sz="1200" spc="-9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35" dirty="0">
                  <a:solidFill>
                    <a:srgbClr val="262626"/>
                  </a:solidFill>
                  <a:latin typeface="Trebuchet MS"/>
                  <a:cs typeface="Trebuchet MS"/>
                </a:rPr>
                <a:t>sobre 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gestão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</a:t>
              </a:r>
              <a:r>
                <a:rPr sz="1200" spc="-9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riscos</a:t>
              </a:r>
              <a:endParaRPr lang="pt-BR" sz="1200" spc="10" dirty="0">
                <a:solidFill>
                  <a:srgbClr val="262626"/>
                </a:solidFill>
                <a:latin typeface="Trebuchet MS"/>
                <a:cs typeface="Trebuchet MS"/>
              </a:endParaRPr>
            </a:p>
            <a:p>
              <a:pPr marL="688340" marR="5080" indent="611505" algn="r">
                <a:lnSpc>
                  <a:spcPts val="1200"/>
                </a:lnSpc>
                <a:spcBef>
                  <a:spcPts val="340"/>
                </a:spcBef>
              </a:pPr>
              <a:endParaRPr sz="1200" dirty="0">
                <a:latin typeface="Trebuchet MS"/>
                <a:cs typeface="Trebuchet MS"/>
              </a:endParaRPr>
            </a:p>
            <a:p>
              <a:pPr marL="12700">
                <a:lnSpc>
                  <a:spcPts val="1320"/>
                </a:lnSpc>
                <a:spcBef>
                  <a:spcPts val="103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15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1</a:t>
              </a:r>
              <a:endParaRPr sz="1200" dirty="0">
                <a:latin typeface="Trebuchet MS"/>
                <a:cs typeface="Trebuchet MS"/>
              </a:endParaRPr>
            </a:p>
            <a:p>
              <a:pPr marL="12700" marR="636270">
                <a:lnSpc>
                  <a:spcPts val="1200"/>
                </a:lnSpc>
                <a:spcBef>
                  <a:spcPts val="120"/>
                </a:spcBef>
              </a:pPr>
              <a:r>
                <a:rPr sz="1200" spc="40" dirty="0">
                  <a:solidFill>
                    <a:srgbClr val="262626"/>
                  </a:solidFill>
                  <a:latin typeface="Trebuchet MS"/>
                  <a:cs typeface="Trebuchet MS"/>
                </a:rPr>
                <a:t>Decida</a:t>
              </a:r>
              <a:r>
                <a:rPr sz="1200" spc="-8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gerenciar  riscos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 </a:t>
              </a:r>
              <a:r>
                <a:rPr sz="1200" dirty="0">
                  <a:solidFill>
                    <a:srgbClr val="262626"/>
                  </a:solidFill>
                  <a:latin typeface="Trebuchet MS"/>
                  <a:cs typeface="Trebuchet MS"/>
                </a:rPr>
                <a:t>forma  proativa</a:t>
              </a:r>
              <a:endParaRPr sz="1200" dirty="0">
                <a:latin typeface="Trebuchet MS"/>
                <a:cs typeface="Trebuchet MS"/>
              </a:endParaRPr>
            </a:p>
            <a:p>
              <a:pPr marL="12700">
                <a:lnSpc>
                  <a:spcPts val="1200"/>
                </a:lnSpc>
              </a:pP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11D41EC5-A6DD-4DF9-A726-3E375BEDF14F}"/>
                </a:ext>
              </a:extLst>
            </p:cNvPr>
            <p:cNvSpPr txBox="1"/>
            <p:nvPr/>
          </p:nvSpPr>
          <p:spPr>
            <a:xfrm>
              <a:off x="2055419" y="2088131"/>
              <a:ext cx="1301115" cy="505267"/>
            </a:xfrm>
            <a:prstGeom prst="rect">
              <a:avLst/>
            </a:prstGeom>
          </p:spPr>
          <p:txBody>
            <a:bodyPr vert="horz" wrap="square" lIns="0" tIns="43180" rIns="0" bIns="0" rtlCol="0">
              <a:spAutoFit/>
            </a:bodyPr>
            <a:lstStyle/>
            <a:p>
              <a:pPr marL="12700" marR="5080" indent="734695" algn="r">
                <a:lnSpc>
                  <a:spcPts val="1200"/>
                </a:lnSpc>
                <a:spcBef>
                  <a:spcPts val="34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85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3 </a:t>
              </a:r>
              <a:r>
                <a:rPr sz="1200" b="1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Defina</a:t>
              </a:r>
              <a:r>
                <a:rPr sz="1200" spc="-3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30" dirty="0">
                  <a:solidFill>
                    <a:srgbClr val="262626"/>
                  </a:solidFill>
                  <a:latin typeface="Trebuchet MS"/>
                  <a:cs typeface="Trebuchet MS"/>
                </a:rPr>
                <a:t>papéis</a:t>
              </a:r>
              <a:r>
                <a:rPr sz="1200" spc="-3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e 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-2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r</a:t>
              </a:r>
              <a:r>
                <a:rPr sz="1200" spc="-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e</a:t>
              </a:r>
              <a:r>
                <a:rPr sz="1200" spc="5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s</a:t>
              </a:r>
              <a:r>
                <a:rPr sz="1200" spc="8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p</a:t>
              </a:r>
              <a:r>
                <a:rPr sz="1200" spc="8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o</a:t>
              </a:r>
              <a:r>
                <a:rPr sz="1200" spc="3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n</a:t>
              </a:r>
              <a:r>
                <a:rPr sz="1200" spc="5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s</a:t>
              </a:r>
              <a:r>
                <a:rPr sz="1200" spc="1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a</a:t>
              </a:r>
              <a:r>
                <a:rPr sz="1200" spc="7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b</a:t>
              </a:r>
              <a:r>
                <a:rPr sz="1200" spc="-5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il</a:t>
              </a:r>
              <a:r>
                <a:rPr sz="1200" spc="-5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i</a:t>
              </a:r>
              <a:r>
                <a:rPr sz="1200" spc="8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d</a:t>
              </a:r>
              <a:r>
                <a:rPr sz="1200" spc="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a</a:t>
              </a:r>
              <a:r>
                <a:rPr sz="1200" spc="9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d</a:t>
              </a:r>
              <a:r>
                <a:rPr sz="1200" spc="4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e</a:t>
              </a:r>
              <a:r>
                <a:rPr sz="1200" spc="2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s</a:t>
              </a: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3" name="object 39">
              <a:extLst>
                <a:ext uri="{FF2B5EF4-FFF2-40B4-BE49-F238E27FC236}">
                  <a16:creationId xmlns:a16="http://schemas.microsoft.com/office/drawing/2014/main" id="{2F0A6B4E-D65E-43A9-B80B-0E079FEA01BF}"/>
                </a:ext>
              </a:extLst>
            </p:cNvPr>
            <p:cNvSpPr txBox="1"/>
            <p:nvPr/>
          </p:nvSpPr>
          <p:spPr>
            <a:xfrm>
              <a:off x="3377143" y="3288276"/>
              <a:ext cx="1177925" cy="817880"/>
            </a:xfrm>
            <a:prstGeom prst="rect">
              <a:avLst/>
            </a:prstGeom>
          </p:spPr>
          <p:txBody>
            <a:bodyPr vert="horz" wrap="square" lIns="0" tIns="43180" rIns="0" bIns="0" rtlCol="0">
              <a:spAutoFit/>
            </a:bodyPr>
            <a:lstStyle/>
            <a:p>
              <a:pPr marL="12700" marR="288925">
                <a:lnSpc>
                  <a:spcPts val="1200"/>
                </a:lnSpc>
                <a:spcBef>
                  <a:spcPts val="34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4  </a:t>
              </a:r>
              <a:r>
                <a:rPr sz="1200" spc="25" dirty="0">
                  <a:solidFill>
                    <a:srgbClr val="262626"/>
                  </a:solidFill>
                  <a:latin typeface="Trebuchet MS"/>
                  <a:cs typeface="Trebuchet MS"/>
                </a:rPr>
                <a:t>Estabeleça  </a:t>
              </a:r>
              <a:r>
                <a:rPr sz="1200" spc="-10" dirty="0">
                  <a:solidFill>
                    <a:srgbClr val="262626"/>
                  </a:solidFill>
                  <a:latin typeface="Trebuchet MS"/>
                  <a:cs typeface="Trebuchet MS"/>
                </a:rPr>
                <a:t>a </a:t>
              </a:r>
              <a:r>
                <a:rPr sz="1200" spc="-5" dirty="0">
                  <a:solidFill>
                    <a:srgbClr val="262626"/>
                  </a:solidFill>
                  <a:latin typeface="Trebuchet MS"/>
                  <a:cs typeface="Trebuchet MS"/>
                </a:rPr>
                <a:t>política</a:t>
              </a:r>
              <a:r>
                <a:rPr sz="1200" spc="-5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</a:t>
              </a:r>
              <a:endParaRPr sz="1200" dirty="0">
                <a:latin typeface="Trebuchet MS"/>
                <a:cs typeface="Trebuchet MS"/>
              </a:endParaRPr>
            </a:p>
            <a:p>
              <a:pPr marL="12700">
                <a:lnSpc>
                  <a:spcPts val="1080"/>
                </a:lnSpc>
              </a:pP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gestão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</a:t>
              </a:r>
              <a:r>
                <a:rPr sz="1200" spc="-9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riscos</a:t>
              </a:r>
              <a:endParaRPr sz="1200" dirty="0">
                <a:latin typeface="Trebuchet MS"/>
                <a:cs typeface="Trebuchet MS"/>
              </a:endParaRPr>
            </a:p>
            <a:p>
              <a:pPr marL="12700">
                <a:lnSpc>
                  <a:spcPts val="1320"/>
                </a:lnSpc>
              </a:pP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DA70B731-BE93-4E5B-8341-FF3E0688231D}"/>
                </a:ext>
              </a:extLst>
            </p:cNvPr>
            <p:cNvSpPr txBox="1"/>
            <p:nvPr/>
          </p:nvSpPr>
          <p:spPr>
            <a:xfrm>
              <a:off x="4056819" y="1950635"/>
              <a:ext cx="1177925" cy="654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52450">
                <a:lnSpc>
                  <a:spcPts val="1320"/>
                </a:lnSpc>
                <a:spcBef>
                  <a:spcPts val="10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40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5</a:t>
              </a:r>
              <a:endParaRPr sz="1200" dirty="0">
                <a:latin typeface="Trebuchet MS"/>
                <a:cs typeface="Trebuchet MS"/>
              </a:endParaRPr>
            </a:p>
            <a:p>
              <a:pPr marL="12700" marR="5080" indent="567690" algn="r">
                <a:lnSpc>
                  <a:spcPts val="1200"/>
                </a:lnSpc>
                <a:spcBef>
                  <a:spcPts val="120"/>
                </a:spcBef>
              </a:pP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Defina</a:t>
              </a:r>
              <a:r>
                <a:rPr sz="1200" spc="-7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65" dirty="0">
                  <a:solidFill>
                    <a:srgbClr val="262626"/>
                  </a:solidFill>
                  <a:latin typeface="Trebuchet MS"/>
                  <a:cs typeface="Trebuchet MS"/>
                </a:rPr>
                <a:t>o </a:t>
              </a:r>
              <a:r>
                <a:rPr sz="1200" spc="3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40" dirty="0">
                  <a:solidFill>
                    <a:srgbClr val="262626"/>
                  </a:solidFill>
                  <a:latin typeface="Trebuchet MS"/>
                  <a:cs typeface="Trebuchet MS"/>
                </a:rPr>
                <a:t>processo</a:t>
              </a:r>
              <a:r>
                <a:rPr sz="1200" spc="-8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 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gestão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</a:t>
              </a:r>
              <a:r>
                <a:rPr sz="1200" spc="-9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riscos</a:t>
              </a: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5" name="object 40">
              <a:extLst>
                <a:ext uri="{FF2B5EF4-FFF2-40B4-BE49-F238E27FC236}">
                  <a16:creationId xmlns:a16="http://schemas.microsoft.com/office/drawing/2014/main" id="{DB9A05D3-86CE-476B-BF4A-7CF0F9B2E5BE}"/>
                </a:ext>
              </a:extLst>
            </p:cNvPr>
            <p:cNvSpPr txBox="1"/>
            <p:nvPr/>
          </p:nvSpPr>
          <p:spPr>
            <a:xfrm>
              <a:off x="4886506" y="391324"/>
              <a:ext cx="987425" cy="50013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60045">
                <a:lnSpc>
                  <a:spcPts val="1320"/>
                </a:lnSpc>
                <a:spcBef>
                  <a:spcPts val="10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35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6</a:t>
              </a:r>
              <a:endParaRPr sz="1200" dirty="0">
                <a:latin typeface="Trebuchet MS"/>
                <a:cs typeface="Trebuchet MS"/>
              </a:endParaRPr>
            </a:p>
            <a:p>
              <a:pPr marL="115570" marR="5080" indent="-103505" algn="r">
                <a:lnSpc>
                  <a:spcPts val="1200"/>
                </a:lnSpc>
                <a:spcBef>
                  <a:spcPts val="120"/>
                </a:spcBef>
              </a:pPr>
              <a:r>
                <a:rPr sz="1200" dirty="0">
                  <a:solidFill>
                    <a:srgbClr val="262626"/>
                  </a:solidFill>
                  <a:latin typeface="Trebuchet MS"/>
                  <a:cs typeface="Trebuchet MS"/>
                </a:rPr>
                <a:t>Identifique</a:t>
              </a:r>
              <a:r>
                <a:rPr sz="1200" spc="-6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5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os</a:t>
              </a:r>
              <a:r>
                <a:rPr sz="1200" spc="5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-4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r</a:t>
              </a:r>
              <a:r>
                <a:rPr sz="1200" spc="-3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i</a:t>
              </a:r>
              <a:r>
                <a:rPr sz="1200" spc="4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s</a:t>
              </a:r>
              <a:r>
                <a:rPr sz="120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c</a:t>
              </a:r>
              <a:r>
                <a:rPr sz="1200" spc="8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o</a:t>
              </a:r>
              <a:r>
                <a:rPr sz="1200" spc="5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s</a:t>
              </a:r>
              <a:r>
                <a:rPr sz="1200" spc="-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-</a:t>
              </a:r>
              <a:r>
                <a:rPr sz="1200" spc="1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c</a:t>
              </a:r>
              <a:r>
                <a:rPr sz="1200" spc="2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h</a:t>
              </a:r>
              <a:r>
                <a:rPr sz="1200" spc="-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ave</a:t>
              </a: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6" name="object 8">
              <a:extLst>
                <a:ext uri="{FF2B5EF4-FFF2-40B4-BE49-F238E27FC236}">
                  <a16:creationId xmlns:a16="http://schemas.microsoft.com/office/drawing/2014/main" id="{3680EE56-94B2-49C7-8AAB-4C5187F59C0F}"/>
                </a:ext>
              </a:extLst>
            </p:cNvPr>
            <p:cNvSpPr txBox="1"/>
            <p:nvPr/>
          </p:nvSpPr>
          <p:spPr>
            <a:xfrm>
              <a:off x="6067076" y="800100"/>
              <a:ext cx="1186180" cy="50013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320"/>
                </a:lnSpc>
                <a:spcBef>
                  <a:spcPts val="10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15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7</a:t>
              </a:r>
              <a:endParaRPr sz="1200" dirty="0">
                <a:latin typeface="Trebuchet MS"/>
                <a:cs typeface="Trebuchet MS"/>
              </a:endParaRPr>
            </a:p>
            <a:p>
              <a:pPr marL="12700" marR="5080">
                <a:lnSpc>
                  <a:spcPts val="1200"/>
                </a:lnSpc>
                <a:spcBef>
                  <a:spcPts val="120"/>
                </a:spcBef>
              </a:pPr>
              <a:r>
                <a:rPr sz="1200" spc="-35" dirty="0">
                  <a:solidFill>
                    <a:srgbClr val="262626"/>
                  </a:solidFill>
                  <a:latin typeface="Trebuchet MS"/>
                  <a:cs typeface="Trebuchet MS"/>
                </a:rPr>
                <a:t>Trate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e</a:t>
              </a:r>
              <a:r>
                <a:rPr sz="1200" spc="-4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monitore  </a:t>
              </a:r>
              <a:r>
                <a:rPr sz="1200" spc="55" dirty="0">
                  <a:solidFill>
                    <a:srgbClr val="262626"/>
                  </a:solidFill>
                  <a:latin typeface="Trebuchet MS"/>
                  <a:cs typeface="Trebuchet MS"/>
                </a:rPr>
                <a:t>os </a:t>
              </a:r>
              <a:r>
                <a:rPr sz="1200" spc="10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riscos-chave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  </a:t>
              </a: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7" name="object 33">
              <a:extLst>
                <a:ext uri="{FF2B5EF4-FFF2-40B4-BE49-F238E27FC236}">
                  <a16:creationId xmlns:a16="http://schemas.microsoft.com/office/drawing/2014/main" id="{10EF7239-2B3B-45E9-AA66-BBDDB661D6B2}"/>
                </a:ext>
              </a:extLst>
            </p:cNvPr>
            <p:cNvSpPr txBox="1"/>
            <p:nvPr/>
          </p:nvSpPr>
          <p:spPr>
            <a:xfrm>
              <a:off x="6971538" y="1845175"/>
              <a:ext cx="1202055" cy="813043"/>
            </a:xfrm>
            <a:prstGeom prst="rect">
              <a:avLst/>
            </a:prstGeom>
          </p:spPr>
          <p:txBody>
            <a:bodyPr vert="horz" wrap="square" lIns="0" tIns="43180" rIns="0" bIns="0" rtlCol="0">
              <a:spAutoFit/>
            </a:bodyPr>
            <a:lstStyle/>
            <a:p>
              <a:pPr marL="12700" marR="5080">
                <a:lnSpc>
                  <a:spcPts val="1200"/>
                </a:lnSpc>
                <a:spcBef>
                  <a:spcPts val="34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8  </a:t>
              </a:r>
              <a:r>
                <a:rPr sz="1200" spc="30" dirty="0">
                  <a:solidFill>
                    <a:srgbClr val="262626"/>
                  </a:solidFill>
                  <a:latin typeface="Trebuchet MS"/>
                  <a:cs typeface="Trebuchet MS"/>
                </a:rPr>
                <a:t>Mantenha</a:t>
              </a:r>
              <a:r>
                <a:rPr sz="1200" spc="-4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canais 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 </a:t>
              </a:r>
              <a:r>
                <a:rPr sz="1200" spc="20" dirty="0">
                  <a:solidFill>
                    <a:srgbClr val="262626"/>
                  </a:solidFill>
                  <a:latin typeface="Trebuchet MS"/>
                  <a:cs typeface="Trebuchet MS"/>
                </a:rPr>
                <a:t>comunicação  </a:t>
              </a:r>
              <a:r>
                <a:rPr sz="1200" spc="35" dirty="0">
                  <a:solidFill>
                    <a:srgbClr val="262626"/>
                  </a:solidFill>
                  <a:latin typeface="Trebuchet MS"/>
                  <a:cs typeface="Trebuchet MS"/>
                </a:rPr>
                <a:t>com </a:t>
              </a:r>
              <a:r>
                <a:rPr sz="1200" spc="20" dirty="0">
                  <a:solidFill>
                    <a:srgbClr val="262626"/>
                  </a:solidFill>
                  <a:latin typeface="Trebuchet MS"/>
                  <a:cs typeface="Trebuchet MS"/>
                </a:rPr>
                <a:t>as </a:t>
              </a:r>
              <a:r>
                <a:rPr sz="1200" spc="15" dirty="0">
                  <a:solidFill>
                    <a:srgbClr val="262626"/>
                  </a:solidFill>
                  <a:latin typeface="Trebuchet MS"/>
                  <a:cs typeface="Trebuchet MS"/>
                </a:rPr>
                <a:t>partes  </a:t>
              </a:r>
              <a:r>
                <a:rPr sz="1200" spc="15" dirty="0" err="1">
                  <a:solidFill>
                    <a:srgbClr val="262626"/>
                  </a:solidFill>
                  <a:latin typeface="Trebuchet MS"/>
                  <a:cs typeface="Trebuchet MS"/>
                </a:rPr>
                <a:t>interessadas</a:t>
              </a:r>
              <a:r>
                <a:rPr sz="1200" spc="1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8" name="object 3">
              <a:extLst>
                <a:ext uri="{FF2B5EF4-FFF2-40B4-BE49-F238E27FC236}">
                  <a16:creationId xmlns:a16="http://schemas.microsoft.com/office/drawing/2014/main" id="{E38C2870-3475-4EEE-BCBC-769607226074}"/>
                </a:ext>
              </a:extLst>
            </p:cNvPr>
            <p:cNvSpPr txBox="1"/>
            <p:nvPr/>
          </p:nvSpPr>
          <p:spPr>
            <a:xfrm>
              <a:off x="7955049" y="238743"/>
              <a:ext cx="1106170" cy="1122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7520">
                <a:lnSpc>
                  <a:spcPts val="1320"/>
                </a:lnSpc>
                <a:spcBef>
                  <a:spcPts val="10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</a:t>
              </a:r>
              <a:r>
                <a:rPr sz="1200" b="1" spc="-35" dirty="0">
                  <a:solidFill>
                    <a:srgbClr val="D25C68"/>
                  </a:solidFill>
                  <a:latin typeface="Trebuchet MS"/>
                  <a:cs typeface="Trebuchet MS"/>
                </a:rPr>
                <a:t> </a:t>
              </a:r>
              <a:r>
                <a:rPr sz="1200" b="1" spc="5" dirty="0">
                  <a:solidFill>
                    <a:srgbClr val="D25C68"/>
                  </a:solidFill>
                  <a:latin typeface="Trebuchet MS"/>
                  <a:cs typeface="Trebuchet MS"/>
                </a:rPr>
                <a:t>9</a:t>
              </a:r>
              <a:endParaRPr sz="1200" dirty="0">
                <a:latin typeface="Trebuchet MS"/>
                <a:cs typeface="Trebuchet MS"/>
              </a:endParaRPr>
            </a:p>
            <a:p>
              <a:pPr marL="12700" marR="5080" indent="271780" algn="r">
                <a:lnSpc>
                  <a:spcPts val="1200"/>
                </a:lnSpc>
                <a:spcBef>
                  <a:spcPts val="120"/>
                </a:spcBef>
              </a:pPr>
              <a:r>
                <a:rPr sz="1200" spc="20" dirty="0">
                  <a:solidFill>
                    <a:srgbClr val="262626"/>
                  </a:solidFill>
                  <a:latin typeface="Trebuchet MS"/>
                  <a:cs typeface="Trebuchet MS"/>
                </a:rPr>
                <a:t>Incorpore</a:t>
              </a:r>
              <a:r>
                <a:rPr sz="1200" spc="-6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-10" dirty="0">
                  <a:solidFill>
                    <a:srgbClr val="262626"/>
                  </a:solidFill>
                  <a:latin typeface="Trebuchet MS"/>
                  <a:cs typeface="Trebuchet MS"/>
                </a:rPr>
                <a:t>a </a:t>
              </a:r>
              <a:r>
                <a:rPr sz="1200" spc="-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gestão</a:t>
              </a:r>
              <a:r>
                <a:rPr sz="1200" spc="-7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 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5" dirty="0">
                  <a:solidFill>
                    <a:srgbClr val="262626"/>
                  </a:solidFill>
                  <a:latin typeface="Trebuchet MS"/>
                  <a:cs typeface="Trebuchet MS"/>
                </a:rPr>
                <a:t>riscos</a:t>
              </a:r>
              <a:r>
                <a:rPr sz="1200" spc="-10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aos </a:t>
              </a:r>
              <a:r>
                <a:rPr sz="1200" spc="55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80" dirty="0">
                  <a:solidFill>
                    <a:srgbClr val="262626"/>
                  </a:solidFill>
                  <a:latin typeface="Trebuchet MS"/>
                  <a:cs typeface="Trebuchet MS"/>
                </a:rPr>
                <a:t>p</a:t>
              </a:r>
              <a:r>
                <a:rPr sz="1200" spc="-65" dirty="0">
                  <a:solidFill>
                    <a:srgbClr val="262626"/>
                  </a:solidFill>
                  <a:latin typeface="Trebuchet MS"/>
                  <a:cs typeface="Trebuchet MS"/>
                </a:rPr>
                <a:t>r</a:t>
              </a: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oc</a:t>
              </a:r>
              <a:r>
                <a:rPr sz="1200" spc="40" dirty="0">
                  <a:solidFill>
                    <a:srgbClr val="262626"/>
                  </a:solidFill>
                  <a:latin typeface="Trebuchet MS"/>
                  <a:cs typeface="Trebuchet MS"/>
                </a:rPr>
                <a:t>e</a:t>
              </a:r>
              <a:r>
                <a:rPr sz="1200" spc="65" dirty="0">
                  <a:solidFill>
                    <a:srgbClr val="262626"/>
                  </a:solidFill>
                  <a:latin typeface="Trebuchet MS"/>
                  <a:cs typeface="Trebuchet MS"/>
                </a:rPr>
                <a:t>sso</a:t>
              </a:r>
              <a:r>
                <a:rPr sz="1200" spc="20" dirty="0">
                  <a:solidFill>
                    <a:srgbClr val="262626"/>
                  </a:solidFill>
                  <a:latin typeface="Trebuchet MS"/>
                  <a:cs typeface="Trebuchet MS"/>
                </a:rPr>
                <a:t>s  </a:t>
              </a:r>
              <a:r>
                <a:rPr sz="1200" spc="85" dirty="0">
                  <a:solidFill>
                    <a:srgbClr val="262626"/>
                  </a:solidFill>
                  <a:latin typeface="Trebuchet MS"/>
                  <a:cs typeface="Trebuchet MS"/>
                </a:rPr>
                <a:t>o</a:t>
              </a:r>
              <a:r>
                <a:rPr sz="1200" spc="-70" dirty="0">
                  <a:solidFill>
                    <a:srgbClr val="262626"/>
                  </a:solidFill>
                  <a:latin typeface="Trebuchet MS"/>
                  <a:cs typeface="Trebuchet MS"/>
                </a:rPr>
                <a:t>r</a:t>
              </a:r>
              <a:r>
                <a:rPr sz="1200" spc="150" dirty="0">
                  <a:solidFill>
                    <a:srgbClr val="262626"/>
                  </a:solidFill>
                  <a:latin typeface="Trebuchet MS"/>
                  <a:cs typeface="Trebuchet MS"/>
                </a:rPr>
                <a:t>g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a</a:t>
              </a:r>
              <a:r>
                <a:rPr sz="1200" spc="-20" dirty="0">
                  <a:solidFill>
                    <a:srgbClr val="262626"/>
                  </a:solidFill>
                  <a:latin typeface="Trebuchet MS"/>
                  <a:cs typeface="Trebuchet MS"/>
                </a:rPr>
                <a:t>n</a:t>
              </a:r>
              <a:r>
                <a:rPr sz="1200" dirty="0">
                  <a:solidFill>
                    <a:srgbClr val="262626"/>
                  </a:solidFill>
                  <a:latin typeface="Trebuchet MS"/>
                  <a:cs typeface="Trebuchet MS"/>
                </a:rPr>
                <a:t>i</a:t>
              </a:r>
              <a:r>
                <a:rPr sz="1200" spc="-35" dirty="0">
                  <a:solidFill>
                    <a:srgbClr val="262626"/>
                  </a:solidFill>
                  <a:latin typeface="Trebuchet MS"/>
                  <a:cs typeface="Trebuchet MS"/>
                </a:rPr>
                <a:t>z</a:t>
              </a:r>
              <a:r>
                <a:rPr sz="1200" spc="5" dirty="0">
                  <a:solidFill>
                    <a:srgbClr val="262626"/>
                  </a:solidFill>
                  <a:latin typeface="Trebuchet MS"/>
                  <a:cs typeface="Trebuchet MS"/>
                </a:rPr>
                <a:t>ac</a:t>
              </a:r>
              <a:r>
                <a:rPr sz="1200" spc="15" dirty="0">
                  <a:solidFill>
                    <a:srgbClr val="262626"/>
                  </a:solidFill>
                  <a:latin typeface="Trebuchet MS"/>
                  <a:cs typeface="Trebuchet MS"/>
                </a:rPr>
                <a:t>i</a:t>
              </a:r>
              <a:r>
                <a:rPr sz="1200" spc="25" dirty="0">
                  <a:solidFill>
                    <a:srgbClr val="262626"/>
                  </a:solidFill>
                  <a:latin typeface="Trebuchet MS"/>
                  <a:cs typeface="Trebuchet MS"/>
                </a:rPr>
                <a:t>o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na</a:t>
              </a:r>
              <a:r>
                <a:rPr sz="1200" spc="-35" dirty="0">
                  <a:solidFill>
                    <a:srgbClr val="262626"/>
                  </a:solidFill>
                  <a:latin typeface="Trebuchet MS"/>
                  <a:cs typeface="Trebuchet MS"/>
                </a:rPr>
                <a:t>i</a:t>
              </a:r>
              <a:r>
                <a:rPr sz="1200" spc="25" dirty="0">
                  <a:solidFill>
                    <a:srgbClr val="262626"/>
                  </a:solidFill>
                  <a:latin typeface="Trebuchet MS"/>
                  <a:cs typeface="Trebuchet MS"/>
                </a:rPr>
                <a:t>s</a:t>
              </a:r>
              <a:endParaRPr sz="1200" dirty="0">
                <a:latin typeface="Trebuchet MS"/>
                <a:cs typeface="Trebuchet MS"/>
              </a:endParaRPr>
            </a:p>
            <a:p>
              <a:pPr marR="8255" algn="r">
                <a:lnSpc>
                  <a:spcPts val="1200"/>
                </a:lnSpc>
              </a:pP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69" name="object 9">
              <a:extLst>
                <a:ext uri="{FF2B5EF4-FFF2-40B4-BE49-F238E27FC236}">
                  <a16:creationId xmlns:a16="http://schemas.microsoft.com/office/drawing/2014/main" id="{EF1BD8AE-599C-4C32-81C4-5B42791E14D2}"/>
                </a:ext>
              </a:extLst>
            </p:cNvPr>
            <p:cNvSpPr txBox="1"/>
            <p:nvPr/>
          </p:nvSpPr>
          <p:spPr>
            <a:xfrm>
              <a:off x="8962445" y="1893405"/>
              <a:ext cx="1177925" cy="817880"/>
            </a:xfrm>
            <a:prstGeom prst="rect">
              <a:avLst/>
            </a:prstGeom>
          </p:spPr>
          <p:txBody>
            <a:bodyPr vert="horz" wrap="square" lIns="0" tIns="43180" rIns="0" bIns="0" rtlCol="0">
              <a:spAutoFit/>
            </a:bodyPr>
            <a:lstStyle/>
            <a:p>
              <a:pPr marL="12700" marR="398145">
                <a:lnSpc>
                  <a:spcPts val="1200"/>
                </a:lnSpc>
                <a:spcBef>
                  <a:spcPts val="340"/>
                </a:spcBef>
              </a:pPr>
              <a:r>
                <a:rPr sz="1200" b="1" spc="20" dirty="0">
                  <a:solidFill>
                    <a:srgbClr val="D25C68"/>
                  </a:solidFill>
                  <a:latin typeface="Trebuchet MS"/>
                  <a:cs typeface="Trebuchet MS"/>
                </a:rPr>
                <a:t>Passo </a:t>
              </a:r>
              <a:r>
                <a:rPr sz="1200" b="1" spc="-65" dirty="0">
                  <a:solidFill>
                    <a:srgbClr val="D25C68"/>
                  </a:solidFill>
                  <a:latin typeface="Trebuchet MS"/>
                  <a:cs typeface="Trebuchet MS"/>
                </a:rPr>
                <a:t>10  </a:t>
              </a:r>
              <a:r>
                <a:rPr sz="1200" dirty="0">
                  <a:solidFill>
                    <a:srgbClr val="262626"/>
                  </a:solidFill>
                  <a:latin typeface="Trebuchet MS"/>
                  <a:cs typeface="Trebuchet MS"/>
                </a:rPr>
                <a:t>Avalie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e  aprimore</a:t>
              </a:r>
              <a:r>
                <a:rPr sz="1200" spc="-7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-10" dirty="0">
                  <a:solidFill>
                    <a:srgbClr val="262626"/>
                  </a:solidFill>
                  <a:latin typeface="Trebuchet MS"/>
                  <a:cs typeface="Trebuchet MS"/>
                </a:rPr>
                <a:t>a</a:t>
              </a:r>
              <a:endParaRPr sz="1200" dirty="0">
                <a:latin typeface="Trebuchet MS"/>
                <a:cs typeface="Trebuchet MS"/>
              </a:endParaRPr>
            </a:p>
            <a:p>
              <a:pPr marL="12700">
                <a:lnSpc>
                  <a:spcPts val="1080"/>
                </a:lnSpc>
              </a:pPr>
              <a:r>
                <a:rPr sz="1200" spc="45" dirty="0">
                  <a:solidFill>
                    <a:srgbClr val="262626"/>
                  </a:solidFill>
                  <a:latin typeface="Trebuchet MS"/>
                  <a:cs typeface="Trebuchet MS"/>
                </a:rPr>
                <a:t>gestão </a:t>
              </a:r>
              <a:r>
                <a:rPr sz="1200" spc="50" dirty="0">
                  <a:solidFill>
                    <a:srgbClr val="262626"/>
                  </a:solidFill>
                  <a:latin typeface="Trebuchet MS"/>
                  <a:cs typeface="Trebuchet MS"/>
                </a:rPr>
                <a:t>de</a:t>
              </a:r>
              <a:r>
                <a:rPr sz="1200" spc="-90" dirty="0">
                  <a:solidFill>
                    <a:srgbClr val="262626"/>
                  </a:solidFill>
                  <a:latin typeface="Trebuchet MS"/>
                  <a:cs typeface="Trebuchet MS"/>
                </a:rPr>
                <a:t> </a:t>
              </a:r>
              <a:r>
                <a:rPr sz="1200" spc="10" dirty="0">
                  <a:solidFill>
                    <a:srgbClr val="262626"/>
                  </a:solidFill>
                  <a:latin typeface="Trebuchet MS"/>
                  <a:cs typeface="Trebuchet MS"/>
                </a:rPr>
                <a:t>riscos</a:t>
              </a:r>
              <a:endParaRPr sz="1200" dirty="0">
                <a:latin typeface="Trebuchet MS"/>
                <a:cs typeface="Trebuchet MS"/>
              </a:endParaRPr>
            </a:p>
            <a:p>
              <a:pPr marL="12700">
                <a:lnSpc>
                  <a:spcPts val="1320"/>
                </a:lnSpc>
              </a:pPr>
              <a:endParaRPr sz="1200" dirty="0">
                <a:latin typeface="Trebuchet MS"/>
                <a:cs typeface="Trebuchet MS"/>
              </a:endParaRPr>
            </a:p>
          </p:txBody>
        </p:sp>
      </p:grp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47E1DD4-64EC-45C4-B86F-143732137AAC}"/>
              </a:ext>
            </a:extLst>
          </p:cNvPr>
          <p:cNvSpPr txBox="1"/>
          <p:nvPr/>
        </p:nvSpPr>
        <p:spPr>
          <a:xfrm>
            <a:off x="6255026" y="6056244"/>
            <a:ext cx="584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Adaptado do  Guia “</a:t>
            </a:r>
            <a:r>
              <a:rPr lang="pt-BR" sz="1400" b="1" dirty="0"/>
              <a:t>10 passos para a boa gestão de riscos</a:t>
            </a:r>
            <a:r>
              <a:rPr lang="pt-BR" sz="1400" dirty="0"/>
              <a:t>” do Tribunal de Contas da União (2018)</a:t>
            </a:r>
          </a:p>
        </p:txBody>
      </p:sp>
      <p:sp>
        <p:nvSpPr>
          <p:cNvPr id="74" name="object 41">
            <a:extLst>
              <a:ext uri="{FF2B5EF4-FFF2-40B4-BE49-F238E27FC236}">
                <a16:creationId xmlns:a16="http://schemas.microsoft.com/office/drawing/2014/main" id="{C8F533AB-419A-4818-B974-1C93A5019B24}"/>
              </a:ext>
            </a:extLst>
          </p:cNvPr>
          <p:cNvSpPr/>
          <p:nvPr/>
        </p:nvSpPr>
        <p:spPr>
          <a:xfrm>
            <a:off x="269539" y="97092"/>
            <a:ext cx="1828800" cy="1732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">
            <a:extLst>
              <a:ext uri="{FF2B5EF4-FFF2-40B4-BE49-F238E27FC236}">
                <a16:creationId xmlns:a16="http://schemas.microsoft.com/office/drawing/2014/main" id="{8433E433-BE7F-4082-B617-8F2789E31504}"/>
              </a:ext>
            </a:extLst>
          </p:cNvPr>
          <p:cNvSpPr/>
          <p:nvPr/>
        </p:nvSpPr>
        <p:spPr>
          <a:xfrm>
            <a:off x="11200058" y="225219"/>
            <a:ext cx="579092" cy="1680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57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32027BA7-EA77-4DA3-B070-AE402AD3F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/>
          <a:stretch/>
        </p:blipFill>
        <p:spPr>
          <a:xfrm>
            <a:off x="1563757" y="2062066"/>
            <a:ext cx="9170504" cy="468991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2375D7A-0315-48AB-B9AD-19F627728287}"/>
              </a:ext>
            </a:extLst>
          </p:cNvPr>
          <p:cNvSpPr txBox="1">
            <a:spLocks/>
          </p:cNvSpPr>
          <p:nvPr/>
        </p:nvSpPr>
        <p:spPr bwMode="gray">
          <a:xfrm>
            <a:off x="1015806" y="79476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Etapas da Gestão de Riscos</a:t>
            </a:r>
          </a:p>
        </p:txBody>
      </p:sp>
    </p:spTree>
    <p:extLst>
      <p:ext uri="{BB962C8B-B14F-4D97-AF65-F5344CB8AC3E}">
        <p14:creationId xmlns:p14="http://schemas.microsoft.com/office/powerpoint/2010/main" val="248335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32027BA7-EA77-4DA3-B070-AE402AD3F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/>
          <a:stretch/>
        </p:blipFill>
        <p:spPr>
          <a:xfrm>
            <a:off x="1563757" y="2062066"/>
            <a:ext cx="9170504" cy="468991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2375D7A-0315-48AB-B9AD-19F627728287}"/>
              </a:ext>
            </a:extLst>
          </p:cNvPr>
          <p:cNvSpPr txBox="1">
            <a:spLocks/>
          </p:cNvSpPr>
          <p:nvPr/>
        </p:nvSpPr>
        <p:spPr bwMode="gray">
          <a:xfrm>
            <a:off x="1015806" y="79476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Etapas da Gestão de Riscos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01807D87-A4A8-41BD-BAEC-7F05C10BA004}"/>
              </a:ext>
            </a:extLst>
          </p:cNvPr>
          <p:cNvSpPr/>
          <p:nvPr/>
        </p:nvSpPr>
        <p:spPr>
          <a:xfrm>
            <a:off x="419100" y="2295525"/>
            <a:ext cx="914400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EE154B2-C269-4136-8847-38BF0402973A}"/>
              </a:ext>
            </a:extLst>
          </p:cNvPr>
          <p:cNvSpPr/>
          <p:nvPr/>
        </p:nvSpPr>
        <p:spPr>
          <a:xfrm>
            <a:off x="1543050" y="3152775"/>
            <a:ext cx="914400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3657069-3198-46EE-9953-6DA2E93C67CA}"/>
              </a:ext>
            </a:extLst>
          </p:cNvPr>
          <p:cNvSpPr/>
          <p:nvPr/>
        </p:nvSpPr>
        <p:spPr>
          <a:xfrm>
            <a:off x="2990850" y="4181475"/>
            <a:ext cx="914400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B06225-A029-43A1-BE22-C97C59300615}"/>
              </a:ext>
            </a:extLst>
          </p:cNvPr>
          <p:cNvSpPr txBox="1"/>
          <p:nvPr/>
        </p:nvSpPr>
        <p:spPr>
          <a:xfrm>
            <a:off x="352011" y="3806948"/>
            <a:ext cx="119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Equipes Técnicas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E86A870-E8BA-48F2-BB6A-0E2EAB0BB99C}"/>
              </a:ext>
            </a:extLst>
          </p:cNvPr>
          <p:cNvSpPr/>
          <p:nvPr/>
        </p:nvSpPr>
        <p:spPr>
          <a:xfrm rot="10800000">
            <a:off x="9602443" y="5010150"/>
            <a:ext cx="914400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DCC3090-AE42-494D-8847-CE41DA2A1A2B}"/>
              </a:ext>
            </a:extLst>
          </p:cNvPr>
          <p:cNvSpPr/>
          <p:nvPr/>
        </p:nvSpPr>
        <p:spPr>
          <a:xfrm rot="10800000">
            <a:off x="10859743" y="5905500"/>
            <a:ext cx="914400" cy="706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515545-0C22-4427-9B7E-D0D4BFB36D11}"/>
              </a:ext>
            </a:extLst>
          </p:cNvPr>
          <p:cNvSpPr txBox="1"/>
          <p:nvPr/>
        </p:nvSpPr>
        <p:spPr>
          <a:xfrm>
            <a:off x="10793068" y="5341450"/>
            <a:ext cx="119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</a:t>
            </a:r>
          </a:p>
        </p:txBody>
      </p:sp>
    </p:spTree>
    <p:extLst>
      <p:ext uri="{BB962C8B-B14F-4D97-AF65-F5344CB8AC3E}">
        <p14:creationId xmlns:p14="http://schemas.microsoft.com/office/powerpoint/2010/main" val="134942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89C4D3F-DC0C-491F-958C-2FA80C592787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54D4A11-061B-4AC5-B0AD-238C59D5BCAC}"/>
              </a:ext>
            </a:extLst>
          </p:cNvPr>
          <p:cNvSpPr txBox="1"/>
          <p:nvPr/>
        </p:nvSpPr>
        <p:spPr>
          <a:xfrm>
            <a:off x="1131439" y="2388141"/>
            <a:ext cx="42100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Ide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</a:rPr>
              <a:t>ntificação 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465F78D-7078-43D4-89E1-EF27B1E4D21C}"/>
              </a:ext>
            </a:extLst>
          </p:cNvPr>
          <p:cNvSpPr/>
          <p:nvPr/>
        </p:nvSpPr>
        <p:spPr>
          <a:xfrm>
            <a:off x="1529765" y="3154016"/>
            <a:ext cx="431557" cy="381321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7" y="0"/>
                </a:moveTo>
                <a:lnTo>
                  <a:pt x="221258" y="4346"/>
                </a:lnTo>
                <a:lnTo>
                  <a:pt x="175621" y="16876"/>
                </a:lnTo>
                <a:lnTo>
                  <a:pt x="133598" y="36830"/>
                </a:lnTo>
                <a:lnTo>
                  <a:pt x="95950" y="63443"/>
                </a:lnTo>
                <a:lnTo>
                  <a:pt x="63439" y="95955"/>
                </a:lnTo>
                <a:lnTo>
                  <a:pt x="36827" y="133604"/>
                </a:lnTo>
                <a:lnTo>
                  <a:pt x="16875" y="175626"/>
                </a:lnTo>
                <a:lnTo>
                  <a:pt x="4345" y="221262"/>
                </a:lnTo>
                <a:lnTo>
                  <a:pt x="0" y="269748"/>
                </a:lnTo>
                <a:lnTo>
                  <a:pt x="4345" y="318233"/>
                </a:lnTo>
                <a:lnTo>
                  <a:pt x="16875" y="363869"/>
                </a:lnTo>
                <a:lnTo>
                  <a:pt x="36827" y="405891"/>
                </a:lnTo>
                <a:lnTo>
                  <a:pt x="63439" y="443540"/>
                </a:lnTo>
                <a:lnTo>
                  <a:pt x="95950" y="476052"/>
                </a:lnTo>
                <a:lnTo>
                  <a:pt x="133598" y="502665"/>
                </a:lnTo>
                <a:lnTo>
                  <a:pt x="175621" y="522619"/>
                </a:lnTo>
                <a:lnTo>
                  <a:pt x="221258" y="535149"/>
                </a:lnTo>
                <a:lnTo>
                  <a:pt x="269747" y="539496"/>
                </a:lnTo>
                <a:lnTo>
                  <a:pt x="318233" y="535149"/>
                </a:lnTo>
                <a:lnTo>
                  <a:pt x="363869" y="522619"/>
                </a:lnTo>
                <a:lnTo>
                  <a:pt x="405892" y="502666"/>
                </a:lnTo>
                <a:lnTo>
                  <a:pt x="443540" y="476052"/>
                </a:lnTo>
                <a:lnTo>
                  <a:pt x="476052" y="443540"/>
                </a:lnTo>
                <a:lnTo>
                  <a:pt x="502666" y="405892"/>
                </a:lnTo>
                <a:lnTo>
                  <a:pt x="522619" y="363869"/>
                </a:lnTo>
                <a:lnTo>
                  <a:pt x="535149" y="318233"/>
                </a:lnTo>
                <a:lnTo>
                  <a:pt x="539496" y="269748"/>
                </a:lnTo>
                <a:lnTo>
                  <a:pt x="535149" y="221262"/>
                </a:lnTo>
                <a:lnTo>
                  <a:pt x="522619" y="175626"/>
                </a:lnTo>
                <a:lnTo>
                  <a:pt x="502665" y="133604"/>
                </a:lnTo>
                <a:lnTo>
                  <a:pt x="476052" y="95955"/>
                </a:lnTo>
                <a:lnTo>
                  <a:pt x="443540" y="63443"/>
                </a:lnTo>
                <a:lnTo>
                  <a:pt x="405891" y="36830"/>
                </a:lnTo>
                <a:lnTo>
                  <a:pt x="363869" y="16876"/>
                </a:lnTo>
                <a:lnTo>
                  <a:pt x="318233" y="4346"/>
                </a:lnTo>
                <a:lnTo>
                  <a:pt x="269747" y="0"/>
                </a:lnTo>
                <a:close/>
              </a:path>
            </a:pathLst>
          </a:custGeom>
          <a:solidFill>
            <a:srgbClr val="F2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5B0512-F77F-4ACB-8E99-883CE2DBC6DC}"/>
              </a:ext>
            </a:extLst>
          </p:cNvPr>
          <p:cNvSpPr txBox="1"/>
          <p:nvPr/>
        </p:nvSpPr>
        <p:spPr>
          <a:xfrm>
            <a:off x="1908313" y="3149363"/>
            <a:ext cx="970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organizacional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seus objetivos considerando seus ambientes interno e externo: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1AD84F-CC3F-47BF-AAE7-12F52955DB26}"/>
              </a:ext>
            </a:extLst>
          </p:cNvPr>
          <p:cNvSpPr txBox="1"/>
          <p:nvPr/>
        </p:nvSpPr>
        <p:spPr>
          <a:xfrm>
            <a:off x="2557669" y="3639695"/>
            <a:ext cx="8825947" cy="293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necessário conhecer, minimamente, o fluxo, a relação entre os atores envolvidos e os resultados esperados;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 responsável pelo processo organizacional;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Leis, regulamentos e </a:t>
            </a:r>
            <a:r>
              <a:rPr lang="pt-BR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controles internos</a:t>
            </a: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existentes relacionados ao processo organizacional;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médio do processo organizacional (em dias);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tecnológicos que apoiam o processo organizacional;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 interessadas no processo;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Oportunidades, ameaças, forças e fraquezas do processo organizacional, etc. (</a:t>
            </a:r>
            <a:r>
              <a:rPr lang="pt-BR" sz="1700" b="1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SWOT</a:t>
            </a:r>
            <a:r>
              <a:rPr lang="pt-BR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125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A5A0B6-3347-4CE4-AE03-F7AB3248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" y="76200"/>
            <a:ext cx="12116785" cy="66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9C54F61-7153-4AA5-BAA2-5001AA3D1D34}"/>
              </a:ext>
            </a:extLst>
          </p:cNvPr>
          <p:cNvSpPr txBox="1"/>
          <p:nvPr/>
        </p:nvSpPr>
        <p:spPr>
          <a:xfrm>
            <a:off x="4038600" y="3444359"/>
            <a:ext cx="44577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Causa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pt-BR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Risco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Consequência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ou</a:t>
            </a:r>
          </a:p>
          <a:p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Evento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pt-BR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Risco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Efeito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pt-BR" sz="24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D6742F-6644-4D74-BB35-FA545DF79FFD}"/>
              </a:ext>
            </a:extLst>
          </p:cNvPr>
          <p:cNvSpPr/>
          <p:nvPr/>
        </p:nvSpPr>
        <p:spPr>
          <a:xfrm>
            <a:off x="743645" y="224167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3" y="2643"/>
                </a:lnTo>
                <a:lnTo>
                  <a:pt x="353134" y="10389"/>
                </a:lnTo>
                <a:lnTo>
                  <a:pt x="307477" y="22963"/>
                </a:lnTo>
                <a:lnTo>
                  <a:pt x="263897" y="40090"/>
                </a:lnTo>
                <a:lnTo>
                  <a:pt x="222667" y="61496"/>
                </a:lnTo>
                <a:lnTo>
                  <a:pt x="184063" y="86904"/>
                </a:lnTo>
                <a:lnTo>
                  <a:pt x="148358" y="116040"/>
                </a:lnTo>
                <a:lnTo>
                  <a:pt x="115826" y="148630"/>
                </a:lnTo>
                <a:lnTo>
                  <a:pt x="86742" y="184397"/>
                </a:lnTo>
                <a:lnTo>
                  <a:pt x="61380" y="223068"/>
                </a:lnTo>
                <a:lnTo>
                  <a:pt x="40014" y="264367"/>
                </a:lnTo>
                <a:lnTo>
                  <a:pt x="22919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19" y="592665"/>
                </a:lnTo>
                <a:lnTo>
                  <a:pt x="40014" y="636316"/>
                </a:lnTo>
                <a:lnTo>
                  <a:pt x="61380" y="677615"/>
                </a:lnTo>
                <a:lnTo>
                  <a:pt x="86742" y="716286"/>
                </a:lnTo>
                <a:lnTo>
                  <a:pt x="115826" y="752053"/>
                </a:lnTo>
                <a:lnTo>
                  <a:pt x="148358" y="784643"/>
                </a:lnTo>
                <a:lnTo>
                  <a:pt x="184063" y="813779"/>
                </a:lnTo>
                <a:lnTo>
                  <a:pt x="222667" y="839187"/>
                </a:lnTo>
                <a:lnTo>
                  <a:pt x="263897" y="860593"/>
                </a:lnTo>
                <a:lnTo>
                  <a:pt x="307477" y="877720"/>
                </a:lnTo>
                <a:lnTo>
                  <a:pt x="353134" y="890294"/>
                </a:lnTo>
                <a:lnTo>
                  <a:pt x="400593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9A72070-E549-4722-8DD0-1B52E1E3B3AE}"/>
              </a:ext>
            </a:extLst>
          </p:cNvPr>
          <p:cNvSpPr txBox="1"/>
          <p:nvPr/>
        </p:nvSpPr>
        <p:spPr>
          <a:xfrm>
            <a:off x="1131439" y="2388141"/>
            <a:ext cx="42100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000" b="1" spc="-10" dirty="0">
                <a:solidFill>
                  <a:srgbClr val="FFFFFF"/>
                </a:solidFill>
                <a:latin typeface="Carlito"/>
                <a:cs typeface="Carlito"/>
              </a:rPr>
              <a:t>Ide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</a:rPr>
              <a:t>ntificação </a:t>
            </a:r>
            <a:r>
              <a:rPr lang="pt-BR" sz="3000" b="1" spc="-10" dirty="0">
                <a:solidFill>
                  <a:schemeClr val="accent4">
                    <a:lumMod val="50000"/>
                  </a:schemeClr>
                </a:solidFill>
                <a:latin typeface="Carlito"/>
                <a:cs typeface="Carlito"/>
              </a:rPr>
              <a:t>dos Riscos</a:t>
            </a:r>
            <a:endParaRPr sz="3000" dirty="0">
              <a:solidFill>
                <a:schemeClr val="accent4">
                  <a:lumMod val="50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5E60E4-E6E1-4E55-B477-F1ED7B53CFF1}"/>
              </a:ext>
            </a:extLst>
          </p:cNvPr>
          <p:cNvSpPr txBox="1"/>
          <p:nvPr/>
        </p:nvSpPr>
        <p:spPr>
          <a:xfrm>
            <a:off x="1131439" y="5411082"/>
            <a:ext cx="977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Exemplo</a:t>
            </a:r>
            <a:r>
              <a:rPr lang="pt-BR" dirty="0"/>
              <a:t>: Acidente de carro(RISCO) por excesso de velocidade(CAUSA). Traria prejuízo material e dano à integridade física do condutor (CONSEQUÊNCIA).</a:t>
            </a:r>
          </a:p>
        </p:txBody>
      </p:sp>
    </p:spTree>
    <p:extLst>
      <p:ext uri="{BB962C8B-B14F-4D97-AF65-F5344CB8AC3E}">
        <p14:creationId xmlns:p14="http://schemas.microsoft.com/office/powerpoint/2010/main" val="890211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2682</TotalTime>
  <Words>733</Words>
  <Application>Microsoft Office PowerPoint</Application>
  <PresentationFormat>Widescreen</PresentationFormat>
  <Paragraphs>96</Paragraphs>
  <Slides>22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Carlito</vt:lpstr>
      <vt:lpstr>Century Gothic</vt:lpstr>
      <vt:lpstr>Times New Roman</vt:lpstr>
      <vt:lpstr>Trebuchet MS</vt:lpstr>
      <vt:lpstr>Wingdings</vt:lpstr>
      <vt:lpstr>Wingdings 3</vt:lpstr>
      <vt:lpstr>Íon - Sala da Diretoria</vt:lpstr>
      <vt:lpstr>  1ª Reunião  PLANO DE GESTÃO DE RISCOS </vt:lpstr>
      <vt:lpstr>Apresentação do PowerPoint</vt:lpstr>
      <vt:lpstr>Sobre riscos...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Exemplo</vt:lpstr>
      <vt:lpstr>Exemplo</vt:lpstr>
      <vt:lpstr>Apresentação do PowerPoint</vt:lpstr>
      <vt:lpstr>Exemplo</vt:lpstr>
      <vt:lpstr>Apresentação do PowerPoint</vt:lpstr>
      <vt:lpstr>Apresentação do PowerPoint</vt:lpstr>
      <vt:lpstr>Próximas Etapas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1ª Reunião do Comitê de Governança, integridade, controles internos e riscos</dc:title>
  <dc:creator>jamur marchi</dc:creator>
  <cp:lastModifiedBy>Diego</cp:lastModifiedBy>
  <cp:revision>177</cp:revision>
  <dcterms:created xsi:type="dcterms:W3CDTF">2019-07-08T18:09:00Z</dcterms:created>
  <dcterms:modified xsi:type="dcterms:W3CDTF">2021-07-22T12:28:02Z</dcterms:modified>
</cp:coreProperties>
</file>