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1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3"/>
  </p:notesMasterIdLst>
  <p:sldIdLst>
    <p:sldId id="256" r:id="rId2"/>
    <p:sldId id="264" r:id="rId3"/>
    <p:sldId id="259" r:id="rId4"/>
    <p:sldId id="263" r:id="rId5"/>
    <p:sldId id="258" r:id="rId6"/>
    <p:sldId id="257" r:id="rId7"/>
    <p:sldId id="265" r:id="rId8"/>
    <p:sldId id="266" r:id="rId9"/>
    <p:sldId id="267" r:id="rId10"/>
    <p:sldId id="268" r:id="rId11"/>
    <p:sldId id="269" r:id="rId12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94660"/>
  </p:normalViewPr>
  <p:slideViewPr>
    <p:cSldViewPr snapToGrid="0">
      <p:cViewPr varScale="1">
        <p:scale>
          <a:sx n="57" d="100"/>
          <a:sy n="57" d="100"/>
        </p:scale>
        <p:origin x="1260" y="28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2D4B50AF-6626-4E9E-BD23-9484BCB6C06C}" type="doc">
      <dgm:prSet loTypeId="urn:microsoft.com/office/officeart/2005/8/layout/hierarchy3" loCatId="hierarchy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96F8BA87-0452-40DA-A966-2E067697DDC8}">
      <dgm:prSet/>
      <dgm:spPr/>
      <dgm:t>
        <a:bodyPr/>
        <a:lstStyle/>
        <a:p>
          <a:r>
            <a:rPr lang="pt-BR" b="0" i="0" dirty="0"/>
            <a:t>Incentivo a periódicos abertos e repositórios públicos (</a:t>
          </a:r>
          <a:r>
            <a:rPr lang="pt-BR" b="0" i="0" dirty="0" err="1"/>
            <a:t>ex</a:t>
          </a:r>
          <a:r>
            <a:rPr lang="pt-BR" b="0" i="0" dirty="0"/>
            <a:t>: </a:t>
          </a:r>
          <a:r>
            <a:rPr lang="pt-BR" b="0" i="0" dirty="0" err="1"/>
            <a:t>LattesData</a:t>
          </a:r>
          <a:r>
            <a:rPr lang="pt-BR" b="0" i="0" dirty="0"/>
            <a:t>).</a:t>
          </a:r>
          <a:endParaRPr lang="en-US" dirty="0"/>
        </a:p>
      </dgm:t>
    </dgm:pt>
    <dgm:pt modelId="{8A4D57CF-7152-4B76-A487-5EA5FD86B752}" type="parTrans" cxnId="{65C7263A-7470-412A-89A7-FEBC4F6524C6}">
      <dgm:prSet/>
      <dgm:spPr/>
      <dgm:t>
        <a:bodyPr/>
        <a:lstStyle/>
        <a:p>
          <a:endParaRPr lang="en-US"/>
        </a:p>
      </dgm:t>
    </dgm:pt>
    <dgm:pt modelId="{ED4CD5E9-3BDD-4782-9C03-FD18294E5716}" type="sibTrans" cxnId="{65C7263A-7470-412A-89A7-FEBC4F6524C6}">
      <dgm:prSet/>
      <dgm:spPr/>
      <dgm:t>
        <a:bodyPr/>
        <a:lstStyle/>
        <a:p>
          <a:endParaRPr lang="en-US"/>
        </a:p>
      </dgm:t>
    </dgm:pt>
    <dgm:pt modelId="{BC7BC793-0B6A-4997-B502-21467B0DB0AB}">
      <dgm:prSet/>
      <dgm:spPr/>
      <dgm:t>
        <a:bodyPr/>
        <a:lstStyle/>
        <a:p>
          <a:r>
            <a:rPr lang="pt-BR" b="0" i="0"/>
            <a:t>Transparência metodológica e reprodutibilidade.</a:t>
          </a:r>
          <a:endParaRPr lang="en-US"/>
        </a:p>
      </dgm:t>
    </dgm:pt>
    <dgm:pt modelId="{1500463E-7B4A-47F1-A838-7ED2B4606BDB}" type="parTrans" cxnId="{03834BB2-C904-4580-8DA2-45C7390F1B15}">
      <dgm:prSet/>
      <dgm:spPr/>
      <dgm:t>
        <a:bodyPr/>
        <a:lstStyle/>
        <a:p>
          <a:endParaRPr lang="en-US"/>
        </a:p>
      </dgm:t>
    </dgm:pt>
    <dgm:pt modelId="{9AFFA80F-0A6E-40AB-804F-E63CA429F529}" type="sibTrans" cxnId="{03834BB2-C904-4580-8DA2-45C7390F1B15}">
      <dgm:prSet/>
      <dgm:spPr/>
      <dgm:t>
        <a:bodyPr/>
        <a:lstStyle/>
        <a:p>
          <a:endParaRPr lang="en-US"/>
        </a:p>
      </dgm:t>
    </dgm:pt>
    <dgm:pt modelId="{C4EE2BD4-6D8E-4AD0-86AD-5368E8BD6115}" type="pres">
      <dgm:prSet presAssocID="{2D4B50AF-6626-4E9E-BD23-9484BCB6C06C}" presName="diagram" presStyleCnt="0">
        <dgm:presLayoutVars>
          <dgm:chPref val="1"/>
          <dgm:dir/>
          <dgm:animOne val="branch"/>
          <dgm:animLvl val="lvl"/>
          <dgm:resizeHandles/>
        </dgm:presLayoutVars>
      </dgm:prSet>
      <dgm:spPr/>
    </dgm:pt>
    <dgm:pt modelId="{83BAA69A-A0AD-42D7-BC79-2DC2C9F8AEC8}" type="pres">
      <dgm:prSet presAssocID="{96F8BA87-0452-40DA-A966-2E067697DDC8}" presName="root" presStyleCnt="0"/>
      <dgm:spPr/>
    </dgm:pt>
    <dgm:pt modelId="{513F06C9-E932-43AD-8F61-D5827A5C3743}" type="pres">
      <dgm:prSet presAssocID="{96F8BA87-0452-40DA-A966-2E067697DDC8}" presName="rootComposite" presStyleCnt="0"/>
      <dgm:spPr/>
    </dgm:pt>
    <dgm:pt modelId="{9859961C-A5A4-4BAA-A1CE-0EE5B28B2FCE}" type="pres">
      <dgm:prSet presAssocID="{96F8BA87-0452-40DA-A966-2E067697DDC8}" presName="rootText" presStyleLbl="node1" presStyleIdx="0" presStyleCnt="2"/>
      <dgm:spPr/>
    </dgm:pt>
    <dgm:pt modelId="{F1462E62-A6EF-43AC-95DF-ECCDB473FCB7}" type="pres">
      <dgm:prSet presAssocID="{96F8BA87-0452-40DA-A966-2E067697DDC8}" presName="rootConnector" presStyleLbl="node1" presStyleIdx="0" presStyleCnt="2"/>
      <dgm:spPr/>
    </dgm:pt>
    <dgm:pt modelId="{FC56DC9E-9030-404C-9074-70A79B8607F2}" type="pres">
      <dgm:prSet presAssocID="{96F8BA87-0452-40DA-A966-2E067697DDC8}" presName="childShape" presStyleCnt="0"/>
      <dgm:spPr/>
    </dgm:pt>
    <dgm:pt modelId="{F22F533F-8717-43E0-BFA3-C15B3A56FD84}" type="pres">
      <dgm:prSet presAssocID="{BC7BC793-0B6A-4997-B502-21467B0DB0AB}" presName="root" presStyleCnt="0"/>
      <dgm:spPr/>
    </dgm:pt>
    <dgm:pt modelId="{6AD529CA-1E38-4FA2-B582-6362F19DF71B}" type="pres">
      <dgm:prSet presAssocID="{BC7BC793-0B6A-4997-B502-21467B0DB0AB}" presName="rootComposite" presStyleCnt="0"/>
      <dgm:spPr/>
    </dgm:pt>
    <dgm:pt modelId="{595A933D-EE5C-4FFA-BCD1-D283CAD386B7}" type="pres">
      <dgm:prSet presAssocID="{BC7BC793-0B6A-4997-B502-21467B0DB0AB}" presName="rootText" presStyleLbl="node1" presStyleIdx="1" presStyleCnt="2"/>
      <dgm:spPr/>
    </dgm:pt>
    <dgm:pt modelId="{E0F2D463-73D9-4327-8C14-A9BA7DD1553A}" type="pres">
      <dgm:prSet presAssocID="{BC7BC793-0B6A-4997-B502-21467B0DB0AB}" presName="rootConnector" presStyleLbl="node1" presStyleIdx="1" presStyleCnt="2"/>
      <dgm:spPr/>
    </dgm:pt>
    <dgm:pt modelId="{CE058613-C60E-40F8-AC36-C89D778EC6F3}" type="pres">
      <dgm:prSet presAssocID="{BC7BC793-0B6A-4997-B502-21467B0DB0AB}" presName="childShape" presStyleCnt="0"/>
      <dgm:spPr/>
    </dgm:pt>
  </dgm:ptLst>
  <dgm:cxnLst>
    <dgm:cxn modelId="{03243306-6E2C-43E6-9E3D-019D0E2AA102}" type="presOf" srcId="{2D4B50AF-6626-4E9E-BD23-9484BCB6C06C}" destId="{C4EE2BD4-6D8E-4AD0-86AD-5368E8BD6115}" srcOrd="0" destOrd="0" presId="urn:microsoft.com/office/officeart/2005/8/layout/hierarchy3"/>
    <dgm:cxn modelId="{65C7263A-7470-412A-89A7-FEBC4F6524C6}" srcId="{2D4B50AF-6626-4E9E-BD23-9484BCB6C06C}" destId="{96F8BA87-0452-40DA-A966-2E067697DDC8}" srcOrd="0" destOrd="0" parTransId="{8A4D57CF-7152-4B76-A487-5EA5FD86B752}" sibTransId="{ED4CD5E9-3BDD-4782-9C03-FD18294E5716}"/>
    <dgm:cxn modelId="{C6E2F897-3DD7-44AA-BBE8-C65F313F0658}" type="presOf" srcId="{96F8BA87-0452-40DA-A966-2E067697DDC8}" destId="{F1462E62-A6EF-43AC-95DF-ECCDB473FCB7}" srcOrd="1" destOrd="0" presId="urn:microsoft.com/office/officeart/2005/8/layout/hierarchy3"/>
    <dgm:cxn modelId="{03834BB2-C904-4580-8DA2-45C7390F1B15}" srcId="{2D4B50AF-6626-4E9E-BD23-9484BCB6C06C}" destId="{BC7BC793-0B6A-4997-B502-21467B0DB0AB}" srcOrd="1" destOrd="0" parTransId="{1500463E-7B4A-47F1-A838-7ED2B4606BDB}" sibTransId="{9AFFA80F-0A6E-40AB-804F-E63CA429F529}"/>
    <dgm:cxn modelId="{D53698D4-5C68-4C02-B20E-A35F4B3ED3DA}" type="presOf" srcId="{BC7BC793-0B6A-4997-B502-21467B0DB0AB}" destId="{595A933D-EE5C-4FFA-BCD1-D283CAD386B7}" srcOrd="0" destOrd="0" presId="urn:microsoft.com/office/officeart/2005/8/layout/hierarchy3"/>
    <dgm:cxn modelId="{BE40B0DA-151C-41BA-915E-26CACFC45E0A}" type="presOf" srcId="{96F8BA87-0452-40DA-A966-2E067697DDC8}" destId="{9859961C-A5A4-4BAA-A1CE-0EE5B28B2FCE}" srcOrd="0" destOrd="0" presId="urn:microsoft.com/office/officeart/2005/8/layout/hierarchy3"/>
    <dgm:cxn modelId="{DE8ECBEC-62C7-4127-9DFB-9041F726EEF6}" type="presOf" srcId="{BC7BC793-0B6A-4997-B502-21467B0DB0AB}" destId="{E0F2D463-73D9-4327-8C14-A9BA7DD1553A}" srcOrd="1" destOrd="0" presId="urn:microsoft.com/office/officeart/2005/8/layout/hierarchy3"/>
    <dgm:cxn modelId="{F1EBDFA7-DFA1-4D7B-BC7D-C2362F244642}" type="presParOf" srcId="{C4EE2BD4-6D8E-4AD0-86AD-5368E8BD6115}" destId="{83BAA69A-A0AD-42D7-BC79-2DC2C9F8AEC8}" srcOrd="0" destOrd="0" presId="urn:microsoft.com/office/officeart/2005/8/layout/hierarchy3"/>
    <dgm:cxn modelId="{467B9F94-8140-4EA4-8819-7702301AD4CC}" type="presParOf" srcId="{83BAA69A-A0AD-42D7-BC79-2DC2C9F8AEC8}" destId="{513F06C9-E932-43AD-8F61-D5827A5C3743}" srcOrd="0" destOrd="0" presId="urn:microsoft.com/office/officeart/2005/8/layout/hierarchy3"/>
    <dgm:cxn modelId="{B73138A4-872F-4ADC-B4CE-ACD58A832857}" type="presParOf" srcId="{513F06C9-E932-43AD-8F61-D5827A5C3743}" destId="{9859961C-A5A4-4BAA-A1CE-0EE5B28B2FCE}" srcOrd="0" destOrd="0" presId="urn:microsoft.com/office/officeart/2005/8/layout/hierarchy3"/>
    <dgm:cxn modelId="{0FE88D2A-4ABF-4812-9586-46096E0536CF}" type="presParOf" srcId="{513F06C9-E932-43AD-8F61-D5827A5C3743}" destId="{F1462E62-A6EF-43AC-95DF-ECCDB473FCB7}" srcOrd="1" destOrd="0" presId="urn:microsoft.com/office/officeart/2005/8/layout/hierarchy3"/>
    <dgm:cxn modelId="{B27B62BF-064F-433E-84E5-AB084384FE0B}" type="presParOf" srcId="{83BAA69A-A0AD-42D7-BC79-2DC2C9F8AEC8}" destId="{FC56DC9E-9030-404C-9074-70A79B8607F2}" srcOrd="1" destOrd="0" presId="urn:microsoft.com/office/officeart/2005/8/layout/hierarchy3"/>
    <dgm:cxn modelId="{07E3F45C-FCDA-48CB-AF6A-ABD4690056D4}" type="presParOf" srcId="{C4EE2BD4-6D8E-4AD0-86AD-5368E8BD6115}" destId="{F22F533F-8717-43E0-BFA3-C15B3A56FD84}" srcOrd="1" destOrd="0" presId="urn:microsoft.com/office/officeart/2005/8/layout/hierarchy3"/>
    <dgm:cxn modelId="{1342A043-3665-4935-B486-E4A986020BE8}" type="presParOf" srcId="{F22F533F-8717-43E0-BFA3-C15B3A56FD84}" destId="{6AD529CA-1E38-4FA2-B582-6362F19DF71B}" srcOrd="0" destOrd="0" presId="urn:microsoft.com/office/officeart/2005/8/layout/hierarchy3"/>
    <dgm:cxn modelId="{DD631EC4-2D35-46C2-B50A-528F596A15AE}" type="presParOf" srcId="{6AD529CA-1E38-4FA2-B582-6362F19DF71B}" destId="{595A933D-EE5C-4FFA-BCD1-D283CAD386B7}" srcOrd="0" destOrd="0" presId="urn:microsoft.com/office/officeart/2005/8/layout/hierarchy3"/>
    <dgm:cxn modelId="{B2516ED2-97A8-4FCB-AD10-9938E1A00FD2}" type="presParOf" srcId="{6AD529CA-1E38-4FA2-B582-6362F19DF71B}" destId="{E0F2D463-73D9-4327-8C14-A9BA7DD1553A}" srcOrd="1" destOrd="0" presId="urn:microsoft.com/office/officeart/2005/8/layout/hierarchy3"/>
    <dgm:cxn modelId="{8B686F40-8D80-47E1-873E-A4182F2626B4}" type="presParOf" srcId="{F22F533F-8717-43E0-BFA3-C15B3A56FD84}" destId="{CE058613-C60E-40F8-AC36-C89D778EC6F3}" srcOrd="1" destOrd="0" presId="urn:microsoft.com/office/officeart/2005/8/layout/hierarchy3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8CDEB6DA-E7A0-41ED-A3F4-9113FCBCF52B}" type="doc">
      <dgm:prSet loTypeId="urn:microsoft.com/office/officeart/2005/8/layout/vList5" loCatId="list" qsTypeId="urn:microsoft.com/office/officeart/2005/8/quickstyle/simple5" qsCatId="simple" csTypeId="urn:microsoft.com/office/officeart/2005/8/colors/colorful2" csCatId="colorful" phldr="1"/>
      <dgm:spPr/>
      <dgm:t>
        <a:bodyPr/>
        <a:lstStyle/>
        <a:p>
          <a:endParaRPr lang="en-US"/>
        </a:p>
      </dgm:t>
    </dgm:pt>
    <dgm:pt modelId="{2E09C58C-6339-4491-900F-2F999768E033}">
      <dgm:prSet/>
      <dgm:spPr/>
      <dgm:t>
        <a:bodyPr/>
        <a:lstStyle/>
        <a:p>
          <a:r>
            <a:rPr lang="pt-BR" b="1" i="0" dirty="0"/>
            <a:t>Redução de itens</a:t>
          </a:r>
          <a:r>
            <a:rPr lang="pt-BR" b="0" i="0" dirty="0"/>
            <a:t>: Mantém 3 quesitos, mas com menos subitens, tornando a avaliação mais objetiva.</a:t>
          </a:r>
          <a:endParaRPr lang="en-US" dirty="0"/>
        </a:p>
      </dgm:t>
    </dgm:pt>
    <dgm:pt modelId="{8D651479-D228-4931-B017-D0F22EFFCEA4}" type="parTrans" cxnId="{D492A638-0285-4804-9431-6E0073A623D2}">
      <dgm:prSet/>
      <dgm:spPr/>
      <dgm:t>
        <a:bodyPr/>
        <a:lstStyle/>
        <a:p>
          <a:endParaRPr lang="en-US"/>
        </a:p>
      </dgm:t>
    </dgm:pt>
    <dgm:pt modelId="{71A7705D-B377-4336-953C-CA712851E9F6}" type="sibTrans" cxnId="{D492A638-0285-4804-9431-6E0073A623D2}">
      <dgm:prSet/>
      <dgm:spPr/>
      <dgm:t>
        <a:bodyPr/>
        <a:lstStyle/>
        <a:p>
          <a:endParaRPr lang="en-US"/>
        </a:p>
      </dgm:t>
    </dgm:pt>
    <dgm:pt modelId="{C37B0AD5-C925-48C0-85B0-46344FC26D98}">
      <dgm:prSet/>
      <dgm:spPr/>
      <dgm:t>
        <a:bodyPr/>
        <a:lstStyle/>
        <a:p>
          <a:r>
            <a:rPr lang="pt-BR" b="0" i="0" dirty="0"/>
            <a:t>Exemplo: Foco em "melhores produtos intelectuais" (artigos, livros, tecnologias) em vez de quantidade.</a:t>
          </a:r>
          <a:endParaRPr lang="en-US" dirty="0"/>
        </a:p>
      </dgm:t>
    </dgm:pt>
    <dgm:pt modelId="{5842DBEA-A46D-4402-8D77-55FEEF078B45}" type="parTrans" cxnId="{EC74022F-4670-49F7-A715-2D5D806CE046}">
      <dgm:prSet/>
      <dgm:spPr/>
      <dgm:t>
        <a:bodyPr/>
        <a:lstStyle/>
        <a:p>
          <a:endParaRPr lang="en-US"/>
        </a:p>
      </dgm:t>
    </dgm:pt>
    <dgm:pt modelId="{4E7E3B42-FC21-40F6-BA27-CE10BE590843}" type="sibTrans" cxnId="{EC74022F-4670-49F7-A715-2D5D806CE046}">
      <dgm:prSet/>
      <dgm:spPr/>
      <dgm:t>
        <a:bodyPr/>
        <a:lstStyle/>
        <a:p>
          <a:endParaRPr lang="en-US"/>
        </a:p>
      </dgm:t>
    </dgm:pt>
    <dgm:pt modelId="{35B01BC4-702D-403E-A0C4-06B6628D94DD}">
      <dgm:prSet/>
      <dgm:spPr/>
      <dgm:t>
        <a:bodyPr/>
        <a:lstStyle/>
        <a:p>
          <a:r>
            <a:rPr lang="pt-BR" b="1" i="0"/>
            <a:t>Indicadores qualitativos</a:t>
          </a:r>
          <a:r>
            <a:rPr lang="pt-BR" b="0" i="0"/>
            <a:t>:</a:t>
          </a:r>
          <a:endParaRPr lang="en-US"/>
        </a:p>
      </dgm:t>
    </dgm:pt>
    <dgm:pt modelId="{BC7194D6-32D3-44E4-B257-08835DE164F3}" type="parTrans" cxnId="{CB313691-2153-429B-9E7F-EFD185ECE2C0}">
      <dgm:prSet/>
      <dgm:spPr/>
      <dgm:t>
        <a:bodyPr/>
        <a:lstStyle/>
        <a:p>
          <a:endParaRPr lang="en-US"/>
        </a:p>
      </dgm:t>
    </dgm:pt>
    <dgm:pt modelId="{699E803B-4F93-4662-99AE-F7110FD68D75}" type="sibTrans" cxnId="{CB313691-2153-429B-9E7F-EFD185ECE2C0}">
      <dgm:prSet/>
      <dgm:spPr/>
      <dgm:t>
        <a:bodyPr/>
        <a:lstStyle/>
        <a:p>
          <a:endParaRPr lang="en-US"/>
        </a:p>
      </dgm:t>
    </dgm:pt>
    <dgm:pt modelId="{B336C75B-DA11-4872-84D8-6FBEA3099D5E}">
      <dgm:prSet/>
      <dgm:spPr/>
      <dgm:t>
        <a:bodyPr/>
        <a:lstStyle/>
        <a:p>
          <a:r>
            <a:rPr lang="pt-BR" b="0" i="0" dirty="0"/>
            <a:t>Impacto social e científico &gt; quantidade de publicações.</a:t>
          </a:r>
          <a:endParaRPr lang="en-US" dirty="0"/>
        </a:p>
      </dgm:t>
    </dgm:pt>
    <dgm:pt modelId="{0131F7BE-B7C3-447C-91F9-C85476AD7C6C}" type="parTrans" cxnId="{76A9104C-B97C-4B65-B81D-1FF284077D7B}">
      <dgm:prSet/>
      <dgm:spPr/>
      <dgm:t>
        <a:bodyPr/>
        <a:lstStyle/>
        <a:p>
          <a:endParaRPr lang="en-US"/>
        </a:p>
      </dgm:t>
    </dgm:pt>
    <dgm:pt modelId="{02C2F1A7-C888-4BF2-802B-006F521187D3}" type="sibTrans" cxnId="{76A9104C-B97C-4B65-B81D-1FF284077D7B}">
      <dgm:prSet/>
      <dgm:spPr/>
      <dgm:t>
        <a:bodyPr/>
        <a:lstStyle/>
        <a:p>
          <a:endParaRPr lang="en-US"/>
        </a:p>
      </dgm:t>
    </dgm:pt>
    <dgm:pt modelId="{2B803B7C-AEBB-4449-95AB-7E5315CB9EC3}">
      <dgm:prSet/>
      <dgm:spPr/>
      <dgm:t>
        <a:bodyPr/>
        <a:lstStyle/>
        <a:p>
          <a:r>
            <a:rPr lang="pt-BR" dirty="0"/>
            <a:t>Destaque para autoavaliação, planejamento estratégico e políticas afirmativas </a:t>
          </a:r>
          <a:endParaRPr lang="en-US" dirty="0"/>
        </a:p>
      </dgm:t>
    </dgm:pt>
    <dgm:pt modelId="{0D12FE22-9AD1-4B28-AFE9-3CC1DA418539}" type="parTrans" cxnId="{39D00D4D-F491-47C8-B29E-CFB54C02A64B}">
      <dgm:prSet/>
      <dgm:spPr/>
      <dgm:t>
        <a:bodyPr/>
        <a:lstStyle/>
        <a:p>
          <a:endParaRPr lang="en-US"/>
        </a:p>
      </dgm:t>
    </dgm:pt>
    <dgm:pt modelId="{A5109A1A-4123-4534-832C-A6365C46C0C3}" type="sibTrans" cxnId="{39D00D4D-F491-47C8-B29E-CFB54C02A64B}">
      <dgm:prSet/>
      <dgm:spPr/>
      <dgm:t>
        <a:bodyPr/>
        <a:lstStyle/>
        <a:p>
          <a:endParaRPr lang="en-US"/>
        </a:p>
      </dgm:t>
    </dgm:pt>
    <dgm:pt modelId="{70D28A30-B10D-4A5A-BC00-B180E2EBF36F}" type="pres">
      <dgm:prSet presAssocID="{8CDEB6DA-E7A0-41ED-A3F4-9113FCBCF52B}" presName="Name0" presStyleCnt="0">
        <dgm:presLayoutVars>
          <dgm:dir/>
          <dgm:animLvl val="lvl"/>
          <dgm:resizeHandles val="exact"/>
        </dgm:presLayoutVars>
      </dgm:prSet>
      <dgm:spPr/>
    </dgm:pt>
    <dgm:pt modelId="{50B19CED-E532-4A96-B960-2F705724A582}" type="pres">
      <dgm:prSet presAssocID="{2E09C58C-6339-4491-900F-2F999768E033}" presName="linNode" presStyleCnt="0"/>
      <dgm:spPr/>
    </dgm:pt>
    <dgm:pt modelId="{AF7BEA3C-1588-4C0E-826C-78B54AD955AA}" type="pres">
      <dgm:prSet presAssocID="{2E09C58C-6339-4491-900F-2F999768E033}" presName="parentText" presStyleLbl="node1" presStyleIdx="0" presStyleCnt="2">
        <dgm:presLayoutVars>
          <dgm:chMax val="1"/>
          <dgm:bulletEnabled val="1"/>
        </dgm:presLayoutVars>
      </dgm:prSet>
      <dgm:spPr/>
    </dgm:pt>
    <dgm:pt modelId="{47504704-447F-4EE9-909F-CE910B74B9A4}" type="pres">
      <dgm:prSet presAssocID="{2E09C58C-6339-4491-900F-2F999768E033}" presName="descendantText" presStyleLbl="alignAccFollowNode1" presStyleIdx="0" presStyleCnt="2">
        <dgm:presLayoutVars>
          <dgm:bulletEnabled val="1"/>
        </dgm:presLayoutVars>
      </dgm:prSet>
      <dgm:spPr/>
    </dgm:pt>
    <dgm:pt modelId="{646E4FFA-76BF-489D-9406-3259FAD22ADC}" type="pres">
      <dgm:prSet presAssocID="{71A7705D-B377-4336-953C-CA712851E9F6}" presName="sp" presStyleCnt="0"/>
      <dgm:spPr/>
    </dgm:pt>
    <dgm:pt modelId="{3AB17BAA-4ECF-4DF2-8AB0-761AAA3762E5}" type="pres">
      <dgm:prSet presAssocID="{35B01BC4-702D-403E-A0C4-06B6628D94DD}" presName="linNode" presStyleCnt="0"/>
      <dgm:spPr/>
    </dgm:pt>
    <dgm:pt modelId="{D37CC42B-F85C-47ED-9B44-094DFF721C4D}" type="pres">
      <dgm:prSet presAssocID="{35B01BC4-702D-403E-A0C4-06B6628D94DD}" presName="parentText" presStyleLbl="node1" presStyleIdx="1" presStyleCnt="2">
        <dgm:presLayoutVars>
          <dgm:chMax val="1"/>
          <dgm:bulletEnabled val="1"/>
        </dgm:presLayoutVars>
      </dgm:prSet>
      <dgm:spPr/>
    </dgm:pt>
    <dgm:pt modelId="{324BA582-B9DB-40C1-AF6E-82CDE4CFB8F4}" type="pres">
      <dgm:prSet presAssocID="{35B01BC4-702D-403E-A0C4-06B6628D94DD}" presName="descendantText" presStyleLbl="alignAccFollowNode1" presStyleIdx="1" presStyleCnt="2">
        <dgm:presLayoutVars>
          <dgm:bulletEnabled val="1"/>
        </dgm:presLayoutVars>
      </dgm:prSet>
      <dgm:spPr/>
    </dgm:pt>
  </dgm:ptLst>
  <dgm:cxnLst>
    <dgm:cxn modelId="{EE58B72E-CC31-4865-97CF-50A1E56F10E2}" type="presOf" srcId="{35B01BC4-702D-403E-A0C4-06B6628D94DD}" destId="{D37CC42B-F85C-47ED-9B44-094DFF721C4D}" srcOrd="0" destOrd="0" presId="urn:microsoft.com/office/officeart/2005/8/layout/vList5"/>
    <dgm:cxn modelId="{EC74022F-4670-49F7-A715-2D5D806CE046}" srcId="{2E09C58C-6339-4491-900F-2F999768E033}" destId="{C37B0AD5-C925-48C0-85B0-46344FC26D98}" srcOrd="0" destOrd="0" parTransId="{5842DBEA-A46D-4402-8D77-55FEEF078B45}" sibTransId="{4E7E3B42-FC21-40F6-BA27-CE10BE590843}"/>
    <dgm:cxn modelId="{DC3D1037-1808-4A53-9403-12AE7E2E2B96}" type="presOf" srcId="{B336C75B-DA11-4872-84D8-6FBEA3099D5E}" destId="{324BA582-B9DB-40C1-AF6E-82CDE4CFB8F4}" srcOrd="0" destOrd="0" presId="urn:microsoft.com/office/officeart/2005/8/layout/vList5"/>
    <dgm:cxn modelId="{D492A638-0285-4804-9431-6E0073A623D2}" srcId="{8CDEB6DA-E7A0-41ED-A3F4-9113FCBCF52B}" destId="{2E09C58C-6339-4491-900F-2F999768E033}" srcOrd="0" destOrd="0" parTransId="{8D651479-D228-4931-B017-D0F22EFFCEA4}" sibTransId="{71A7705D-B377-4336-953C-CA712851E9F6}"/>
    <dgm:cxn modelId="{76A9104C-B97C-4B65-B81D-1FF284077D7B}" srcId="{35B01BC4-702D-403E-A0C4-06B6628D94DD}" destId="{B336C75B-DA11-4872-84D8-6FBEA3099D5E}" srcOrd="0" destOrd="0" parTransId="{0131F7BE-B7C3-447C-91F9-C85476AD7C6C}" sibTransId="{02C2F1A7-C888-4BF2-802B-006F521187D3}"/>
    <dgm:cxn modelId="{8736624C-F407-4E95-97D1-FF51CB729415}" type="presOf" srcId="{8CDEB6DA-E7A0-41ED-A3F4-9113FCBCF52B}" destId="{70D28A30-B10D-4A5A-BC00-B180E2EBF36F}" srcOrd="0" destOrd="0" presId="urn:microsoft.com/office/officeart/2005/8/layout/vList5"/>
    <dgm:cxn modelId="{39D00D4D-F491-47C8-B29E-CFB54C02A64B}" srcId="{35B01BC4-702D-403E-A0C4-06B6628D94DD}" destId="{2B803B7C-AEBB-4449-95AB-7E5315CB9EC3}" srcOrd="1" destOrd="0" parTransId="{0D12FE22-9AD1-4B28-AFE9-3CC1DA418539}" sibTransId="{A5109A1A-4123-4534-832C-A6365C46C0C3}"/>
    <dgm:cxn modelId="{CB313691-2153-429B-9E7F-EFD185ECE2C0}" srcId="{8CDEB6DA-E7A0-41ED-A3F4-9113FCBCF52B}" destId="{35B01BC4-702D-403E-A0C4-06B6628D94DD}" srcOrd="1" destOrd="0" parTransId="{BC7194D6-32D3-44E4-B257-08835DE164F3}" sibTransId="{699E803B-4F93-4662-99AE-F7110FD68D75}"/>
    <dgm:cxn modelId="{C15A93C4-7697-41BE-BEC3-6700A9F8C731}" type="presOf" srcId="{2E09C58C-6339-4491-900F-2F999768E033}" destId="{AF7BEA3C-1588-4C0E-826C-78B54AD955AA}" srcOrd="0" destOrd="0" presId="urn:microsoft.com/office/officeart/2005/8/layout/vList5"/>
    <dgm:cxn modelId="{1E9174F5-4A7D-44C4-97FB-5264A49AD42C}" type="presOf" srcId="{C37B0AD5-C925-48C0-85B0-46344FC26D98}" destId="{47504704-447F-4EE9-909F-CE910B74B9A4}" srcOrd="0" destOrd="0" presId="urn:microsoft.com/office/officeart/2005/8/layout/vList5"/>
    <dgm:cxn modelId="{D65D46FB-DF53-41DC-BF45-C1250EF9AAB4}" type="presOf" srcId="{2B803B7C-AEBB-4449-95AB-7E5315CB9EC3}" destId="{324BA582-B9DB-40C1-AF6E-82CDE4CFB8F4}" srcOrd="0" destOrd="1" presId="urn:microsoft.com/office/officeart/2005/8/layout/vList5"/>
    <dgm:cxn modelId="{75456BF8-F22C-41F6-BB93-4299985124B0}" type="presParOf" srcId="{70D28A30-B10D-4A5A-BC00-B180E2EBF36F}" destId="{50B19CED-E532-4A96-B960-2F705724A582}" srcOrd="0" destOrd="0" presId="urn:microsoft.com/office/officeart/2005/8/layout/vList5"/>
    <dgm:cxn modelId="{85B30F86-0744-46A2-AEF1-C2537E7FF3CD}" type="presParOf" srcId="{50B19CED-E532-4A96-B960-2F705724A582}" destId="{AF7BEA3C-1588-4C0E-826C-78B54AD955AA}" srcOrd="0" destOrd="0" presId="urn:microsoft.com/office/officeart/2005/8/layout/vList5"/>
    <dgm:cxn modelId="{40D252CA-E503-436F-AAB9-0481ACFED73C}" type="presParOf" srcId="{50B19CED-E532-4A96-B960-2F705724A582}" destId="{47504704-447F-4EE9-909F-CE910B74B9A4}" srcOrd="1" destOrd="0" presId="urn:microsoft.com/office/officeart/2005/8/layout/vList5"/>
    <dgm:cxn modelId="{FE031DBD-EFE7-4613-9828-2FAFA71EF531}" type="presParOf" srcId="{70D28A30-B10D-4A5A-BC00-B180E2EBF36F}" destId="{646E4FFA-76BF-489D-9406-3259FAD22ADC}" srcOrd="1" destOrd="0" presId="urn:microsoft.com/office/officeart/2005/8/layout/vList5"/>
    <dgm:cxn modelId="{093741AD-8472-4EA4-8E66-AE274014A0B1}" type="presParOf" srcId="{70D28A30-B10D-4A5A-BC00-B180E2EBF36F}" destId="{3AB17BAA-4ECF-4DF2-8AB0-761AAA3762E5}" srcOrd="2" destOrd="0" presId="urn:microsoft.com/office/officeart/2005/8/layout/vList5"/>
    <dgm:cxn modelId="{EAF7A867-F34A-42CA-B570-563B9AFBEEDA}" type="presParOf" srcId="{3AB17BAA-4ECF-4DF2-8AB0-761AAA3762E5}" destId="{D37CC42B-F85C-47ED-9B44-094DFF721C4D}" srcOrd="0" destOrd="0" presId="urn:microsoft.com/office/officeart/2005/8/layout/vList5"/>
    <dgm:cxn modelId="{52238E1C-D39F-4E0A-92C1-3C23782673CB}" type="presParOf" srcId="{3AB17BAA-4ECF-4DF2-8AB0-761AAA3762E5}" destId="{324BA582-B9DB-40C1-AF6E-82CDE4CFB8F4}" srcOrd="1" destOrd="0" presId="urn:microsoft.com/office/officeart/2005/8/layout/vList5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9859961C-A5A4-4BAA-A1CE-0EE5B28B2FCE}">
      <dsp:nvSpPr>
        <dsp:cNvPr id="0" name=""/>
        <dsp:cNvSpPr/>
      </dsp:nvSpPr>
      <dsp:spPr>
        <a:xfrm>
          <a:off x="1283" y="806323"/>
          <a:ext cx="4672458" cy="2336229"/>
        </a:xfrm>
        <a:prstGeom prst="roundRect">
          <a:avLst>
            <a:gd name="adj" fmla="val 10000"/>
          </a:avLst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70485" tIns="46990" rIns="70485" bIns="46990" numCol="1" spcCol="1270" anchor="ctr" anchorCtr="0">
          <a:noAutofit/>
        </a:bodyPr>
        <a:lstStyle/>
        <a:p>
          <a:pPr marL="0" lvl="0" indent="0" algn="ctr" defTabSz="1644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3700" b="0" i="0" kern="1200" dirty="0"/>
            <a:t>Incentivo a periódicos abertos e repositórios públicos (</a:t>
          </a:r>
          <a:r>
            <a:rPr lang="pt-BR" sz="3700" b="0" i="0" kern="1200" dirty="0" err="1"/>
            <a:t>ex</a:t>
          </a:r>
          <a:r>
            <a:rPr lang="pt-BR" sz="3700" b="0" i="0" kern="1200" dirty="0"/>
            <a:t>: </a:t>
          </a:r>
          <a:r>
            <a:rPr lang="pt-BR" sz="3700" b="0" i="0" kern="1200" dirty="0" err="1"/>
            <a:t>LattesData</a:t>
          </a:r>
          <a:r>
            <a:rPr lang="pt-BR" sz="3700" b="0" i="0" kern="1200" dirty="0"/>
            <a:t>).</a:t>
          </a:r>
          <a:endParaRPr lang="en-US" sz="3700" kern="1200" dirty="0"/>
        </a:p>
      </dsp:txBody>
      <dsp:txXfrm>
        <a:off x="69709" y="874749"/>
        <a:ext cx="4535606" cy="2199377"/>
      </dsp:txXfrm>
    </dsp:sp>
    <dsp:sp modelId="{595A933D-EE5C-4FFA-BCD1-D283CAD386B7}">
      <dsp:nvSpPr>
        <dsp:cNvPr id="0" name=""/>
        <dsp:cNvSpPr/>
      </dsp:nvSpPr>
      <dsp:spPr>
        <a:xfrm>
          <a:off x="5841857" y="806323"/>
          <a:ext cx="4672458" cy="2336229"/>
        </a:xfrm>
        <a:prstGeom prst="roundRect">
          <a:avLst>
            <a:gd name="adj" fmla="val 10000"/>
          </a:avLst>
        </a:prstGeom>
        <a:solidFill>
          <a:schemeClr val="accent3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70485" tIns="46990" rIns="70485" bIns="46990" numCol="1" spcCol="1270" anchor="ctr" anchorCtr="0">
          <a:noAutofit/>
        </a:bodyPr>
        <a:lstStyle/>
        <a:p>
          <a:pPr marL="0" lvl="0" indent="0" algn="ctr" defTabSz="1644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3700" b="0" i="0" kern="1200"/>
            <a:t>Transparência metodológica e reprodutibilidade.</a:t>
          </a:r>
          <a:endParaRPr lang="en-US" sz="3700" kern="1200"/>
        </a:p>
      </dsp:txBody>
      <dsp:txXfrm>
        <a:off x="5910283" y="874749"/>
        <a:ext cx="4535606" cy="2199377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7504704-447F-4EE9-909F-CE910B74B9A4}">
      <dsp:nvSpPr>
        <dsp:cNvPr id="0" name=""/>
        <dsp:cNvSpPr/>
      </dsp:nvSpPr>
      <dsp:spPr>
        <a:xfrm rot="5400000">
          <a:off x="6301587" y="-2303662"/>
          <a:ext cx="1698041" cy="6729984"/>
        </a:xfrm>
        <a:prstGeom prst="round2SameRect">
          <a:avLst/>
        </a:prstGeom>
        <a:solidFill>
          <a:schemeClr val="accent2">
            <a:tint val="40000"/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2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91440" tIns="45720" rIns="91440" bIns="45720" numCol="1" spcCol="1270" anchor="ctr" anchorCtr="0">
          <a:noAutofit/>
        </a:bodyPr>
        <a:lstStyle/>
        <a:p>
          <a:pPr marL="228600" lvl="1" indent="-228600" algn="l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pt-BR" sz="2400" b="0" i="0" kern="1200" dirty="0"/>
            <a:t>Exemplo: Foco em "melhores produtos intelectuais" (artigos, livros, tecnologias) em vez de quantidade.</a:t>
          </a:r>
          <a:endParaRPr lang="en-US" sz="2400" kern="1200" dirty="0"/>
        </a:p>
      </dsp:txBody>
      <dsp:txXfrm rot="-5400000">
        <a:off x="3785616" y="295201"/>
        <a:ext cx="6647092" cy="1532257"/>
      </dsp:txXfrm>
    </dsp:sp>
    <dsp:sp modelId="{AF7BEA3C-1588-4C0E-826C-78B54AD955AA}">
      <dsp:nvSpPr>
        <dsp:cNvPr id="0" name=""/>
        <dsp:cNvSpPr/>
      </dsp:nvSpPr>
      <dsp:spPr>
        <a:xfrm>
          <a:off x="0" y="53"/>
          <a:ext cx="3785616" cy="2122552"/>
        </a:xfrm>
        <a:prstGeom prst="roundRect">
          <a:avLst/>
        </a:prstGeom>
        <a:gradFill rotWithShape="0">
          <a:gsLst>
            <a:gs pos="0">
              <a:schemeClr val="accent2">
                <a:hueOff val="0"/>
                <a:satOff val="0"/>
                <a:lumOff val="0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2">
                <a:hueOff val="0"/>
                <a:satOff val="0"/>
                <a:lumOff val="0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2">
                <a:hueOff val="0"/>
                <a:satOff val="0"/>
                <a:lumOff val="0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>
          <a:outerShdw blurRad="57150" dist="19050" dir="5400000" algn="ctr" rotWithShape="0">
            <a:srgbClr val="000000">
              <a:alpha val="63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95250" tIns="47625" rIns="95250" bIns="47625" numCol="1" spcCol="1270" anchor="ctr" anchorCtr="0">
          <a:noAutofit/>
        </a:bodyPr>
        <a:lstStyle/>
        <a:p>
          <a:pPr marL="0" lvl="0" indent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2500" b="1" i="0" kern="1200" dirty="0"/>
            <a:t>Redução de itens</a:t>
          </a:r>
          <a:r>
            <a:rPr lang="pt-BR" sz="2500" b="0" i="0" kern="1200" dirty="0"/>
            <a:t>: Mantém 3 quesitos, mas com menos subitens, tornando a avaliação mais objetiva.</a:t>
          </a:r>
          <a:endParaRPr lang="en-US" sz="2500" kern="1200" dirty="0"/>
        </a:p>
      </dsp:txBody>
      <dsp:txXfrm>
        <a:off x="103614" y="103667"/>
        <a:ext cx="3578388" cy="1915324"/>
      </dsp:txXfrm>
    </dsp:sp>
    <dsp:sp modelId="{324BA582-B9DB-40C1-AF6E-82CDE4CFB8F4}">
      <dsp:nvSpPr>
        <dsp:cNvPr id="0" name=""/>
        <dsp:cNvSpPr/>
      </dsp:nvSpPr>
      <dsp:spPr>
        <a:xfrm rot="5400000">
          <a:off x="6301587" y="-74983"/>
          <a:ext cx="1698041" cy="6729984"/>
        </a:xfrm>
        <a:prstGeom prst="round2SameRect">
          <a:avLst/>
        </a:prstGeom>
        <a:solidFill>
          <a:schemeClr val="accent2">
            <a:tint val="40000"/>
            <a:alpha val="90000"/>
            <a:hueOff val="6734718"/>
            <a:satOff val="-62232"/>
            <a:lumOff val="-7015"/>
            <a:alphaOff val="0"/>
          </a:schemeClr>
        </a:solidFill>
        <a:ln w="12700" cap="flat" cmpd="sng" algn="ctr">
          <a:solidFill>
            <a:schemeClr val="accent2">
              <a:tint val="40000"/>
              <a:alpha val="90000"/>
              <a:hueOff val="6734718"/>
              <a:satOff val="-62232"/>
              <a:lumOff val="-7015"/>
              <a:alphaOff val="0"/>
            </a:schemeClr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91440" tIns="45720" rIns="91440" bIns="45720" numCol="1" spcCol="1270" anchor="ctr" anchorCtr="0">
          <a:noAutofit/>
        </a:bodyPr>
        <a:lstStyle/>
        <a:p>
          <a:pPr marL="228600" lvl="1" indent="-228600" algn="l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pt-BR" sz="2400" b="0" i="0" kern="1200" dirty="0"/>
            <a:t>Impacto social e científico &gt; quantidade de publicações.</a:t>
          </a:r>
          <a:endParaRPr lang="en-US" sz="2400" kern="1200" dirty="0"/>
        </a:p>
        <a:p>
          <a:pPr marL="228600" lvl="1" indent="-228600" algn="l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pt-BR" sz="2400" kern="1200" dirty="0"/>
            <a:t>Destaque para autoavaliação, planejamento estratégico e políticas afirmativas </a:t>
          </a:r>
          <a:endParaRPr lang="en-US" sz="2400" kern="1200" dirty="0"/>
        </a:p>
      </dsp:txBody>
      <dsp:txXfrm rot="-5400000">
        <a:off x="3785616" y="2523880"/>
        <a:ext cx="6647092" cy="1532257"/>
      </dsp:txXfrm>
    </dsp:sp>
    <dsp:sp modelId="{D37CC42B-F85C-47ED-9B44-094DFF721C4D}">
      <dsp:nvSpPr>
        <dsp:cNvPr id="0" name=""/>
        <dsp:cNvSpPr/>
      </dsp:nvSpPr>
      <dsp:spPr>
        <a:xfrm>
          <a:off x="0" y="2228732"/>
          <a:ext cx="3785616" cy="2122552"/>
        </a:xfrm>
        <a:prstGeom prst="roundRect">
          <a:avLst/>
        </a:prstGeom>
        <a:gradFill rotWithShape="0">
          <a:gsLst>
            <a:gs pos="0">
              <a:schemeClr val="accent2">
                <a:hueOff val="6443614"/>
                <a:satOff val="-18493"/>
                <a:lumOff val="-29609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2">
                <a:hueOff val="6443614"/>
                <a:satOff val="-18493"/>
                <a:lumOff val="-29609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2">
                <a:hueOff val="6443614"/>
                <a:satOff val="-18493"/>
                <a:lumOff val="-29609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>
          <a:outerShdw blurRad="57150" dist="19050" dir="5400000" algn="ctr" rotWithShape="0">
            <a:srgbClr val="000000">
              <a:alpha val="63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95250" tIns="47625" rIns="95250" bIns="47625" numCol="1" spcCol="1270" anchor="ctr" anchorCtr="0">
          <a:noAutofit/>
        </a:bodyPr>
        <a:lstStyle/>
        <a:p>
          <a:pPr marL="0" lvl="0" indent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2500" b="1" i="0" kern="1200"/>
            <a:t>Indicadores qualitativos</a:t>
          </a:r>
          <a:r>
            <a:rPr lang="pt-BR" sz="2500" b="0" i="0" kern="1200"/>
            <a:t>:</a:t>
          </a:r>
          <a:endParaRPr lang="en-US" sz="2500" kern="1200"/>
        </a:p>
      </dsp:txBody>
      <dsp:txXfrm>
        <a:off x="103614" y="2332346"/>
        <a:ext cx="3578388" cy="1915324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ierarchy3">
  <dgm:title val=""/>
  <dgm:desc val=""/>
  <dgm:catLst>
    <dgm:cat type="hierarchy" pri="7000"/>
    <dgm:cat type="list" pri="23000"/>
    <dgm:cat type="relationship" pri="15000"/>
    <dgm:cat type="convert" pri="7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4" srcId="0" destId="1" srcOrd="0" destOrd="0"/>
        <dgm:cxn modelId="5" srcId="1" destId="11" srcOrd="0" destOrd="0"/>
        <dgm:cxn modelId="6" srcId="1" destId="12" srcOrd="1" destOrd="0"/>
        <dgm:cxn modelId="7" srcId="0" destId="2" srcOrd="1" destOrd="0"/>
        <dgm:cxn modelId="8" srcId="2" destId="21" srcOrd="0" destOrd="0"/>
        <dgm:cxn modelId="9" srcId="2" destId="2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diagram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forName="rootText" op="equ" val="65"/>
      <dgm:constr type="primFontSz" for="des" forName="childText" op="equ" val="65"/>
      <dgm:constr type="w" for="des" forName="rootComposite" refType="w"/>
      <dgm:constr type="h" for="des" forName="rootComposite" refType="w" fact="0.5"/>
      <dgm:constr type="w" for="des" forName="childText" refType="w" refFor="des" refForName="rootComposite" fact="0.8"/>
      <dgm:constr type="h" for="des" forName="childText" refType="h" refFor="des" refForName="rootComposite"/>
      <dgm:constr type="sibSp" refType="w" refFor="des" refForName="rootComposite" fact="0.25"/>
      <dgm:constr type="sibSp" for="des" forName="childShape" refType="h" refFor="des" refForName="childText" fact="0.25"/>
      <dgm:constr type="sp" for="des" forName="root" refType="h" refFor="des" refForName="childText" fact="0.25"/>
    </dgm:constrLst>
    <dgm:ruleLst/>
    <dgm:forEach name="Name3" axis="ch">
      <dgm:forEach name="Name4" axis="self" ptType="node" cnt="1">
        <dgm:layoutNode name="root">
          <dgm:choose name="Name5">
            <dgm:if name="Name6" func="var" arg="dir" op="equ" val="norm">
              <dgm:alg type="hierRoot">
                <dgm:param type="hierAlign" val="tL"/>
              </dgm:alg>
            </dgm:if>
            <dgm:else name="Name7">
              <dgm:alg type="hierRoot">
                <dgm:param type="hierAlign" val="tR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>
            <dgm:constr type="alignOff" val="0.2"/>
          </dgm:constrLst>
          <dgm:ruleLst/>
          <dgm:layoutNode name="rootComposite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8">
              <dgm:if name="Name9" func="var" arg="dir" op="equ" val="norm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l" for="ch" forName="rootConnector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if>
              <dgm:else name="Name10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r" for="ch" forName="rootConnector" refType="w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else>
            </dgm:choose>
            <dgm:ruleLst/>
            <dgm:layoutNode name="rootText" styleLbl="node1"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 ptType="node" cnt="1"/>
              <dgm:constrLst>
                <dgm:constr type="tMarg" refType="primFontSz" fact="0.1"/>
                <dgm:constr type="bMarg" refType="primFontSz" fact="0.1"/>
                <dgm:constr type="lMarg" refType="primFontSz" fact="0.15"/>
                <dgm:constr type="rMarg" refType="primFontSz" fact="0.15"/>
              </dgm:constrLst>
              <dgm:ruleLst>
                <dgm:rule type="primFontSz" val="5" fact="NaN" max="NaN"/>
              </dgm:ruleLst>
            </dgm:layoutNode>
            <dgm:layoutNode name="rootConnector" moveWith="rootText">
              <dgm:alg type="sp"/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self" ptType="node" cnt="1"/>
              <dgm:constrLst/>
              <dgm:ruleLst/>
            </dgm:layoutNode>
          </dgm:layoutNode>
          <dgm:layoutNode name="childShape">
            <dgm:alg type="hierChild">
              <dgm:param type="chAlign" val="l"/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11" axis="ch">
              <dgm:forEach name="Name12" axis="self" ptType="parTrans" cnt="1">
                <dgm:layoutNode name="Name13">
                  <dgm:choose name="Name14">
                    <dgm:if name="Name15" func="var" arg="dir" op="equ" val="norm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L"/>
                      </dgm:alg>
                    </dgm:if>
                    <dgm:else name="Name16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R"/>
                      </dgm:alg>
                    </dgm:else>
                  </dgm:choose>
                  <dgm:shape xmlns:r="http://schemas.openxmlformats.org/officeDocument/2006/relationships" type="conn" r:blip="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7" axis="self" ptType="node">
                <dgm:layoutNode name="childText" styleLbl="bgAcc1">
                  <dgm:varLst>
                    <dgm:bulletEnabled val="1"/>
                  </dgm:varLst>
                  <dgm:alg type="tx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self desOrSelf" ptType="node node" st="1 1" cnt="1 0"/>
                  <dgm:constrLst>
                    <dgm:constr type="tMarg" refType="primFontSz" fact="0.1"/>
                    <dgm:constr type="bMarg" refType="primFontSz" fact="0.1"/>
                    <dgm:constr type="lMarg" refType="primFontSz" fact="0.15"/>
                    <dgm:constr type="rMarg" refType="primFontSz" fact="0.15"/>
                  </dgm:constrLst>
                  <dgm:ruleLst>
                    <dgm:rule type="primFontSz" val="5" fact="NaN" max="NaN"/>
                  </dgm:ruleLst>
                </dgm:layoutNode>
              </dgm:forEach>
            </dgm:forEach>
          </dgm:layoutNode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vList5">
  <dgm:title val=""/>
  <dgm:desc val=""/>
  <dgm:catLst>
    <dgm:cat type="list" pri="15000"/>
    <dgm:cat type="convert" pri="2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>
          <dgm:param type="linDir" val="fromT"/>
          <dgm:param type="nodeHorzAlign" val="l"/>
        </dgm:alg>
      </dgm:if>
      <dgm:else name="Name3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linNode" refType="h"/>
      <dgm:constr type="w" for="ch" forName="linNode" refType="w"/>
      <dgm:constr type="h" for="ch" forName="sp" refType="h" fact="0.05"/>
      <dgm:constr type="primFontSz" for="des" forName="parentText" op="equ" val="65"/>
      <dgm:constr type="secFontSz" for="des" forName="descendantText" op="equ"/>
    </dgm:constrLst>
    <dgm:ruleLst/>
    <dgm:forEach name="Name4" axis="ch" ptType="node">
      <dgm:layoutNode name="linNode">
        <dgm:choose name="Name5">
          <dgm:if name="Name6" func="var" arg="dir" op="equ" val="norm">
            <dgm:alg type="lin">
              <dgm:param type="linDir" val="fromL"/>
            </dgm:alg>
          </dgm:if>
          <dgm:else name="Name7">
            <dgm:alg type="lin">
              <dgm:param type="linDir" val="fromR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forName="parentText" refType="w" fact="0.36"/>
          <dgm:constr type="w" for="ch" forName="descendantText" refType="w" fact="0.64"/>
          <dgm:constr type="h" for="ch" forName="parentText" refType="h"/>
          <dgm:constr type="h" for="ch" forName="descendantText" refType="h" refFor="ch" refForName="parentText" fact="0.8"/>
        </dgm:constrLst>
        <dgm:ruleLst/>
        <dgm:layoutNode name="parentText">
          <dgm:varLst>
            <dgm:chMax val="1"/>
            <dgm:bulletEnabled val="1"/>
          </dgm:varLst>
          <dgm:alg type="tx"/>
          <dgm:shape xmlns:r="http://schemas.openxmlformats.org/officeDocument/2006/relationships" type="roundRect" r:blip="" zOrderOff="3">
            <dgm:adjLst/>
          </dgm:shape>
          <dgm:presOf axis="self" ptType="node"/>
          <dgm:constrLst>
            <dgm:constr type="tMarg" refType="primFontSz" fact="0.15"/>
            <dgm:constr type="bMarg" refType="primFontSz" fact="0.15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choose name="Name8">
          <dgm:if name="Name9" axis="ch" ptType="node" func="cnt" op="gte" val="1">
            <dgm:layoutNode name="descendantText" styleLbl="alignAccFollowNode1">
              <dgm:varLst>
                <dgm:bulletEnabled val="1"/>
              </dgm:varLst>
              <dgm:alg type="tx">
                <dgm:param type="stBulletLvl" val="1"/>
                <dgm:param type="txAnchorVertCh" val="mid"/>
              </dgm:alg>
              <dgm:choose name="Name10">
                <dgm:if name="Name11" func="var" arg="dir" op="equ" val="norm">
                  <dgm:shape xmlns:r="http://schemas.openxmlformats.org/officeDocument/2006/relationships" rot="90" type="round2SameRect" r:blip="">
                    <dgm:adjLst/>
                  </dgm:shape>
                </dgm:if>
                <dgm:else name="Name12">
                  <dgm:shape xmlns:r="http://schemas.openxmlformats.org/officeDocument/2006/relationships" rot="-90" type="round2SameRect" r:blip="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lMarg" refType="secFontSz" fact="0.3"/>
                <dgm:constr type="rMarg" refType="secFontSz" fact="0.3"/>
                <dgm:constr type="tMarg" refType="secFontSz" fact="0.15"/>
                <dgm:constr type="bMarg" refType="secFontSz" fact="0.15"/>
              </dgm:constrLst>
              <dgm:ruleLst>
                <dgm:rule type="secFontSz" val="5" fact="NaN" max="NaN"/>
              </dgm:ruleLst>
            </dgm:layoutNode>
          </dgm:if>
          <dgm:else name="Name13"/>
        </dgm:choose>
      </dgm:layoutNode>
      <dgm:forEach name="Name14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5">
  <dgm:title val=""/>
  <dgm:desc val=""/>
  <dgm:catLst>
    <dgm:cat type="simple" pri="105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897AF92-B29A-40D9-BFBD-08C6D4ECE59A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BA3AB78-D5C7-440F-A933-6AAF3547CD9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645224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BA3AB78-D5C7-440F-A933-6AAF3547CD98}" type="slidenum">
              <a:rPr lang="pt-BR" smtClean="0"/>
              <a:t>6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9321363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2F25C284-DA4E-56E2-8F6C-04A5F61EA01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C8B3DD4C-4A0E-7A3F-008D-D96C7BC977D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FE41A037-22E6-3F3D-94B9-A92E9F273A9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2521D1-18DB-446E-B35E-82F8FF34D766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E0319978-C418-A3D0-8630-B43B525FAD9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0E387E99-6293-A588-238E-84E0E1DB58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68A1E1-567B-4FA5-BF17-76FAF83882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56402804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48166C0-0F88-57DF-3C2D-C2A8509F5F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C93C9DB-826A-4094-F379-2B3AB2ADD79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02A6B1D4-295E-8AB6-1568-FEB9532C33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2521D1-18DB-446E-B35E-82F8FF34D766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CFAF5F25-BA93-9C02-6C45-75603C7EA6D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A97D9E5C-F4E2-A12D-94B4-B1A503505B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68A1E1-567B-4FA5-BF17-76FAF83882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4899634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93CC920-4737-3FD4-FF33-8ADAD8893E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4C64E417-4205-12F4-E29F-9D5667875B9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D84B8365-652E-0F69-06D4-FFCF990BE65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2521D1-18DB-446E-B35E-82F8FF34D766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B64C52B-9828-7261-C4B3-5A88C3446D6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7C5470D6-AC00-380D-E053-56376249B72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68A1E1-567B-4FA5-BF17-76FAF83882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38222497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AC5F0A8-CFD6-15E0-6AC3-31F30A25374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E332C719-FFFC-9805-9F90-142D435F5C27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384D7A76-C40C-1BBB-2E56-C78EBCCD13A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2818AFA5-756C-F5E9-99B0-9EEA60E9B3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2521D1-18DB-446E-B35E-82F8FF34D766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C25F0D5B-DA33-602F-D6BB-D91E8F1F75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29F156F7-2AD2-E75D-245D-060A28D3F2E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68A1E1-567B-4FA5-BF17-76FAF83882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88350747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9B26CEC-A86D-57DF-A638-F59311762F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B971E31C-0EB0-010E-B348-D1B996951F7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B8F72592-6075-5F58-E86E-631FB9CBE65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2AAFF5E-4370-CAA8-67CC-E72028AA612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CB3CFF2-868F-D252-4145-267A1AEF8FD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553A2F4F-7174-6628-8473-5CF545F907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2521D1-18DB-446E-B35E-82F8FF34D766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B1F02B3C-8917-0D64-35DE-CE6F74C6699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99DC2AE3-12A0-C356-EF9C-0FD3A04A0B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68A1E1-567B-4FA5-BF17-76FAF83882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13468682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5CDE1A6-58E1-26D6-930D-6227523A1E8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6F62A36-FB29-B686-F75D-B7B9177E297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2521D1-18DB-446E-B35E-82F8FF34D766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1A136463-4ABC-F62A-7BE4-819A2CE8BF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7FF1AECF-3C94-1E90-AB84-659FF303A9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68A1E1-567B-4FA5-BF17-76FAF83882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45127236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11D2EC5F-CDE1-4C15-0BB5-C18C99E8A9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2521D1-18DB-446E-B35E-82F8FF34D766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A3A863F1-9B4E-2570-C065-5D12BBB9599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AD6C09B9-FE74-2553-466C-50DAB7A123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68A1E1-567B-4FA5-BF17-76FAF83882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2089884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A0BEA07-12F1-25AA-D9D1-66B83E2F3E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E63E567A-2718-EFEE-E8F3-9DEC5BCCD7E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E0F04334-64A2-A3BF-02BA-F769A29B9C6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CCF1A51C-C6D0-1AB7-2694-727BA88815C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2521D1-18DB-446E-B35E-82F8FF34D766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F1340B9-8E00-27E5-9A50-B40016A718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EE070208-AA8D-1A15-F2E4-54A1EF3405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68A1E1-567B-4FA5-BF17-76FAF83882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4283167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C003E1E-A65E-635C-9E94-AC4066EDC9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FDB2588-CE0F-79FA-FA95-E99E4AFB7CF0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BA978418-624C-5D5C-C1CE-F4531BA7974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A7FFFF91-D3C7-952E-B9CA-BB7D0CBB16C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2521D1-18DB-446E-B35E-82F8FF34D766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EA16D560-3680-0A54-50AF-B907503E1E9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A23E9E40-DE08-0229-C669-F02C5718A49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68A1E1-567B-4FA5-BF17-76FAF83882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08912418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2372F4A-CFD6-FEE0-0665-28C0F6DF68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AE60C2BB-900B-EC8D-9DEA-399C3D3B521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760A4B24-DF38-0C9D-DBBC-985EB2D90C9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2521D1-18DB-446E-B35E-82F8FF34D766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2F74696E-C793-00BE-6822-61C734E6366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D869B9D3-7C29-0207-5B75-D3D7B58151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68A1E1-567B-4FA5-BF17-76FAF83882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0041351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63CBB418-2B84-E826-2398-F5909F1EFF0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3383A42F-7380-9C41-DB71-ED943CCA037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D7E836AF-22F1-A99D-76E0-A7A081F294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2521D1-18DB-446E-B35E-82F8FF34D766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A84B199-52C0-7A04-0F99-BD5EC5DE284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5A6F763C-CABC-484F-20E8-CB44D1AF547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68A1E1-567B-4FA5-BF17-76FAF83882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0919094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27234248-839A-D3B6-3E07-666F8A0A3D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EE101AB-AEC9-F6BD-EE0F-9297CCB500E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7A8F7F3B-8396-34E3-88DD-B56B6EF06BF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492521D1-18DB-446E-B35E-82F8FF34D766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B0502D48-EBCF-A557-E78E-C196FF2E93E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58787F42-CC72-969F-FE0C-3BA2F4C5422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5268A1E1-567B-4FA5-BF17-76FAF83882C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0328254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6.xml.rels><?xml version="1.0" encoding="UTF-8" standalone="yes"?>
<Relationships xmlns="http://schemas.openxmlformats.org/package/2006/relationships"><Relationship Id="rId8" Type="http://schemas.microsoft.com/office/2007/relationships/diagramDrawing" Target="../diagrams/drawing2.xml"/><Relationship Id="rId3" Type="http://schemas.openxmlformats.org/officeDocument/2006/relationships/image" Target="../media/image3.jpeg"/><Relationship Id="rId7" Type="http://schemas.openxmlformats.org/officeDocument/2006/relationships/diagramColors" Target="../diagrams/colors2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6" Type="http://schemas.openxmlformats.org/officeDocument/2006/relationships/diagramQuickStyle" Target="../diagrams/quickStyle2.xml"/><Relationship Id="rId5" Type="http://schemas.openxmlformats.org/officeDocument/2006/relationships/diagramLayout" Target="../diagrams/layout2.xml"/><Relationship Id="rId4" Type="http://schemas.openxmlformats.org/officeDocument/2006/relationships/diagramData" Target="../diagrams/data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59EF30C2-29AC-4A0D-BC0A-A679CF113ED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48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Freeform 13">
            <a:extLst>
              <a:ext uri="{FF2B5EF4-FFF2-40B4-BE49-F238E27FC236}">
                <a16:creationId xmlns:a16="http://schemas.microsoft.com/office/drawing/2014/main" id="{9C682A1A-5B2D-4111-BBD6-620165633E5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000500" y="1087403"/>
            <a:ext cx="8191500" cy="5770597"/>
          </a:xfrm>
          <a:custGeom>
            <a:avLst/>
            <a:gdLst>
              <a:gd name="connsiteX0" fmla="*/ 4929467 w 8191500"/>
              <a:gd name="connsiteY0" fmla="*/ 0 h 5770597"/>
              <a:gd name="connsiteX1" fmla="*/ 8065066 w 8191500"/>
              <a:gd name="connsiteY1" fmla="*/ 1118513 h 5770597"/>
              <a:gd name="connsiteX2" fmla="*/ 8191500 w 8191500"/>
              <a:gd name="connsiteY2" fmla="*/ 1227339 h 5770597"/>
              <a:gd name="connsiteX3" fmla="*/ 8191500 w 8191500"/>
              <a:gd name="connsiteY3" fmla="*/ 5770597 h 5770597"/>
              <a:gd name="connsiteX4" fmla="*/ 79523 w 8191500"/>
              <a:gd name="connsiteY4" fmla="*/ 5770597 h 5770597"/>
              <a:gd name="connsiteX5" fmla="*/ 56799 w 8191500"/>
              <a:gd name="connsiteY5" fmla="*/ 5644158 h 5770597"/>
              <a:gd name="connsiteX6" fmla="*/ 0 w 8191500"/>
              <a:gd name="connsiteY6" fmla="*/ 4898209 h 5770597"/>
              <a:gd name="connsiteX7" fmla="*/ 4929467 w 8191500"/>
              <a:gd name="connsiteY7" fmla="*/ 0 h 57705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8191500" h="5770597">
                <a:moveTo>
                  <a:pt x="4929467" y="0"/>
                </a:moveTo>
                <a:cubicBezTo>
                  <a:pt x="6120547" y="0"/>
                  <a:pt x="7212963" y="419755"/>
                  <a:pt x="8065066" y="1118513"/>
                </a:cubicBezTo>
                <a:lnTo>
                  <a:pt x="8191500" y="1227339"/>
                </a:lnTo>
                <a:lnTo>
                  <a:pt x="8191500" y="5770597"/>
                </a:lnTo>
                <a:lnTo>
                  <a:pt x="79523" y="5770597"/>
                </a:lnTo>
                <a:lnTo>
                  <a:pt x="56799" y="5644158"/>
                </a:lnTo>
                <a:cubicBezTo>
                  <a:pt x="19398" y="5400934"/>
                  <a:pt x="0" y="5151822"/>
                  <a:pt x="0" y="4898209"/>
                </a:cubicBezTo>
                <a:cubicBezTo>
                  <a:pt x="0" y="2193003"/>
                  <a:pt x="2206998" y="0"/>
                  <a:pt x="4929467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ADCF9A5-E983-38EA-94ED-1CEEE976998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642337" y="2156685"/>
            <a:ext cx="7040890" cy="2387600"/>
          </a:xfrm>
        </p:spPr>
        <p:txBody>
          <a:bodyPr>
            <a:normAutofit/>
          </a:bodyPr>
          <a:lstStyle/>
          <a:p>
            <a:pPr algn="r"/>
            <a:r>
              <a:rPr lang="pt-BR" sz="5100" dirty="0">
                <a:solidFill>
                  <a:srgbClr val="FFFFFF"/>
                </a:solidFill>
              </a:rPr>
              <a:t>Nova ficha de avaliação (quadriênio 2025-2028)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3234A60-D9E3-BD00-E669-3C952283D06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5093520" y="5224337"/>
            <a:ext cx="6589707" cy="1329443"/>
          </a:xfrm>
        </p:spPr>
        <p:txBody>
          <a:bodyPr>
            <a:normAutofit/>
          </a:bodyPr>
          <a:lstStyle/>
          <a:p>
            <a:pPr algn="r"/>
            <a:r>
              <a:rPr lang="pt-BR">
                <a:solidFill>
                  <a:srgbClr val="FFFFFF"/>
                </a:solidFill>
              </a:rPr>
              <a:t>Wagner Chiba (PPGBN-UNILA)</a:t>
            </a:r>
          </a:p>
        </p:txBody>
      </p:sp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266A0658-1CC4-4B0D-AAB7-A702286AFB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406241" y="183933"/>
            <a:ext cx="0" cy="1597708"/>
          </a:xfrm>
          <a:prstGeom prst="line">
            <a:avLst/>
          </a:prstGeom>
          <a:ln w="127000" cap="rnd">
            <a:solidFill>
              <a:schemeClr val="accent4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A04F1504-431A-4D86-9091-AE7E4B33376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292348" y="1"/>
            <a:ext cx="2279742" cy="1267785"/>
          </a:xfrm>
          <a:custGeom>
            <a:avLst/>
            <a:gdLst>
              <a:gd name="connsiteX0" fmla="*/ 0 w 2279742"/>
              <a:gd name="connsiteY0" fmla="*/ 0 h 1267785"/>
              <a:gd name="connsiteX1" fmla="*/ 138700 w 2279742"/>
              <a:gd name="connsiteY1" fmla="*/ 0 h 1267785"/>
              <a:gd name="connsiteX2" fmla="*/ 138700 w 2279742"/>
              <a:gd name="connsiteY2" fmla="*/ 1078193 h 1267785"/>
              <a:gd name="connsiteX3" fmla="*/ 2002733 w 2279742"/>
              <a:gd name="connsiteY3" fmla="*/ 0 h 1267785"/>
              <a:gd name="connsiteX4" fmla="*/ 2279742 w 2279742"/>
              <a:gd name="connsiteY4" fmla="*/ 0 h 1267785"/>
              <a:gd name="connsiteX5" fmla="*/ 104026 w 2279742"/>
              <a:gd name="connsiteY5" fmla="*/ 1258503 h 1267785"/>
              <a:gd name="connsiteX6" fmla="*/ 69351 w 2279742"/>
              <a:gd name="connsiteY6" fmla="*/ 1267785 h 1267785"/>
              <a:gd name="connsiteX7" fmla="*/ 0 w 2279742"/>
              <a:gd name="connsiteY7" fmla="*/ 1198436 h 12677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279742" h="1267785">
                <a:moveTo>
                  <a:pt x="0" y="0"/>
                </a:moveTo>
                <a:lnTo>
                  <a:pt x="138700" y="0"/>
                </a:lnTo>
                <a:lnTo>
                  <a:pt x="138700" y="1078193"/>
                </a:lnTo>
                <a:lnTo>
                  <a:pt x="2002733" y="0"/>
                </a:lnTo>
                <a:lnTo>
                  <a:pt x="2279742" y="0"/>
                </a:lnTo>
                <a:lnTo>
                  <a:pt x="104026" y="1258503"/>
                </a:lnTo>
                <a:cubicBezTo>
                  <a:pt x="93484" y="1264595"/>
                  <a:pt x="81523" y="1267796"/>
                  <a:pt x="69351" y="1267785"/>
                </a:cubicBezTo>
                <a:cubicBezTo>
                  <a:pt x="31049" y="1267785"/>
                  <a:pt x="0" y="1236737"/>
                  <a:pt x="0" y="1198436"/>
                </a:cubicBezTo>
                <a:close/>
              </a:path>
            </a:pathLst>
          </a:custGeom>
          <a:solidFill>
            <a:schemeClr val="accent6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dirty="0"/>
          </a:p>
        </p:txBody>
      </p:sp>
      <p:sp>
        <p:nvSpPr>
          <p:cNvPr id="16" name="Freeform: Shape 15">
            <a:extLst>
              <a:ext uri="{FF2B5EF4-FFF2-40B4-BE49-F238E27FC236}">
                <a16:creationId xmlns:a16="http://schemas.microsoft.com/office/drawing/2014/main" id="{EA804283-B929-4503-802F-4585376E2B4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208695" y="1"/>
            <a:ext cx="1135066" cy="477997"/>
          </a:xfrm>
          <a:custGeom>
            <a:avLst/>
            <a:gdLst>
              <a:gd name="connsiteX0" fmla="*/ 0 w 1135066"/>
              <a:gd name="connsiteY0" fmla="*/ 0 h 477997"/>
              <a:gd name="connsiteX1" fmla="*/ 1135066 w 1135066"/>
              <a:gd name="connsiteY1" fmla="*/ 0 h 477997"/>
              <a:gd name="connsiteX2" fmla="*/ 1133370 w 1135066"/>
              <a:gd name="connsiteY2" fmla="*/ 16827 h 477997"/>
              <a:gd name="connsiteX3" fmla="*/ 567533 w 1135066"/>
              <a:gd name="connsiteY3" fmla="*/ 477997 h 477997"/>
              <a:gd name="connsiteX4" fmla="*/ 1696 w 1135066"/>
              <a:gd name="connsiteY4" fmla="*/ 16827 h 477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135066" h="477997">
                <a:moveTo>
                  <a:pt x="0" y="0"/>
                </a:moveTo>
                <a:lnTo>
                  <a:pt x="1135066" y="0"/>
                </a:lnTo>
                <a:lnTo>
                  <a:pt x="1133370" y="16827"/>
                </a:lnTo>
                <a:cubicBezTo>
                  <a:pt x="1079514" y="280016"/>
                  <a:pt x="846644" y="477997"/>
                  <a:pt x="567533" y="477997"/>
                </a:cubicBezTo>
                <a:cubicBezTo>
                  <a:pt x="288422" y="477997"/>
                  <a:pt x="55552" y="280016"/>
                  <a:pt x="1696" y="16827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8" name="Oval 17">
            <a:extLst>
              <a:ext uri="{FF2B5EF4-FFF2-40B4-BE49-F238E27FC236}">
                <a16:creationId xmlns:a16="http://schemas.microsoft.com/office/drawing/2014/main" id="{AD3811F5-514E-49A4-B382-673ED228A4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569044" y="514898"/>
            <a:ext cx="2393351" cy="2328423"/>
          </a:xfrm>
          <a:prstGeom prst="ellipse">
            <a:avLst/>
          </a:pr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067AD921-1CEE-4C1B-9AA3-C66D908DDD1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0" y="2949740"/>
            <a:ext cx="1186451" cy="1771650"/>
          </a:xfrm>
          <a:custGeom>
            <a:avLst/>
            <a:gdLst>
              <a:gd name="connsiteX0" fmla="*/ 61913 w 1186451"/>
              <a:gd name="connsiteY0" fmla="*/ 0 h 1771650"/>
              <a:gd name="connsiteX1" fmla="*/ 1186451 w 1186451"/>
              <a:gd name="connsiteY1" fmla="*/ 0 h 1771650"/>
              <a:gd name="connsiteX2" fmla="*/ 1186451 w 1186451"/>
              <a:gd name="connsiteY2" fmla="*/ 123825 h 1771650"/>
              <a:gd name="connsiteX3" fmla="*/ 123825 w 1186451"/>
              <a:gd name="connsiteY3" fmla="*/ 123825 h 1771650"/>
              <a:gd name="connsiteX4" fmla="*/ 123825 w 1186451"/>
              <a:gd name="connsiteY4" fmla="*/ 1647825 h 1771650"/>
              <a:gd name="connsiteX5" fmla="*/ 1186451 w 1186451"/>
              <a:gd name="connsiteY5" fmla="*/ 1647825 h 1771650"/>
              <a:gd name="connsiteX6" fmla="*/ 1186451 w 1186451"/>
              <a:gd name="connsiteY6" fmla="*/ 1771650 h 1771650"/>
              <a:gd name="connsiteX7" fmla="*/ 61913 w 1186451"/>
              <a:gd name="connsiteY7" fmla="*/ 1771650 h 1771650"/>
              <a:gd name="connsiteX8" fmla="*/ 0 w 1186451"/>
              <a:gd name="connsiteY8" fmla="*/ 1709738 h 1771650"/>
              <a:gd name="connsiteX9" fmla="*/ 0 w 1186451"/>
              <a:gd name="connsiteY9" fmla="*/ 61913 h 1771650"/>
              <a:gd name="connsiteX10" fmla="*/ 61913 w 1186451"/>
              <a:gd name="connsiteY10" fmla="*/ 0 h 1771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1186451" h="1771650">
                <a:moveTo>
                  <a:pt x="61913" y="0"/>
                </a:moveTo>
                <a:lnTo>
                  <a:pt x="1186451" y="0"/>
                </a:lnTo>
                <a:lnTo>
                  <a:pt x="1186451" y="123825"/>
                </a:lnTo>
                <a:lnTo>
                  <a:pt x="123825" y="123825"/>
                </a:lnTo>
                <a:lnTo>
                  <a:pt x="123825" y="1647825"/>
                </a:lnTo>
                <a:lnTo>
                  <a:pt x="1186451" y="1647825"/>
                </a:lnTo>
                <a:lnTo>
                  <a:pt x="1186451" y="1771650"/>
                </a:lnTo>
                <a:lnTo>
                  <a:pt x="61913" y="1771650"/>
                </a:lnTo>
                <a:cubicBezTo>
                  <a:pt x="27719" y="1771650"/>
                  <a:pt x="0" y="1743932"/>
                  <a:pt x="0" y="1709738"/>
                </a:cubicBezTo>
                <a:lnTo>
                  <a:pt x="0" y="61913"/>
                </a:lnTo>
                <a:cubicBezTo>
                  <a:pt x="0" y="27719"/>
                  <a:pt x="27719" y="0"/>
                  <a:pt x="61913" y="0"/>
                </a:cubicBezTo>
                <a:close/>
              </a:path>
            </a:pathLst>
          </a:custGeom>
          <a:solidFill>
            <a:schemeClr val="accent6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/>
          </a:p>
        </p:txBody>
      </p:sp>
      <p:sp>
        <p:nvSpPr>
          <p:cNvPr id="22" name="Arc 21">
            <a:extLst>
              <a:ext uri="{FF2B5EF4-FFF2-40B4-BE49-F238E27FC236}">
                <a16:creationId xmlns:a16="http://schemas.microsoft.com/office/drawing/2014/main" id="{C36A08F5-3B56-47C5-A371-9187BE56E1E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6200000">
            <a:off x="1539683" y="4203427"/>
            <a:ext cx="4083433" cy="4083433"/>
          </a:xfrm>
          <a:prstGeom prst="arc">
            <a:avLst/>
          </a:prstGeom>
          <a:ln w="127000" cap="rnd">
            <a:solidFill>
              <a:schemeClr val="accent4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3565606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Slide Background">
            <a:extLst>
              <a:ext uri="{FF2B5EF4-FFF2-40B4-BE49-F238E27FC236}">
                <a16:creationId xmlns:a16="http://schemas.microsoft.com/office/drawing/2014/main" id="{B210AC1D-4063-4C6E-9528-FA9C4C0C18E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 useBgFill="1">
        <p:nvSpPr>
          <p:cNvPr id="11" name="Rectangle 10">
            <a:extLst>
              <a:ext uri="{FF2B5EF4-FFF2-40B4-BE49-F238E27FC236}">
                <a16:creationId xmlns:a16="http://schemas.microsoft.com/office/drawing/2014/main" id="{02F8C595-E68C-4306-AED8-DC7826A0A50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1416414" cy="6858000"/>
          </a:xfrm>
          <a:prstGeom prst="rect">
            <a:avLst/>
          </a:prstGeom>
          <a:ln>
            <a:noFill/>
          </a:ln>
          <a:effectLst>
            <a:outerShdw blurRad="889000" dist="406400" dir="21540000" sx="90000" sy="90000" algn="t" rotWithShape="0">
              <a:srgbClr val="000000">
                <a:alpha val="20000"/>
              </a:srgb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0ADAFB34-6EF2-A021-4ABB-CD33EF1F55F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90969" y="381001"/>
            <a:ext cx="4935792" cy="1708244"/>
          </a:xfrm>
        </p:spPr>
        <p:txBody>
          <a:bodyPr anchor="ctr">
            <a:normAutofit/>
          </a:bodyPr>
          <a:lstStyle/>
          <a:p>
            <a:r>
              <a:rPr lang="pt-BR" sz="3700" b="1" i="0" dirty="0">
                <a:effectLst/>
                <a:latin typeface="quote-cjk-patch"/>
              </a:rPr>
              <a:t>Autoavaliação e Planejamento Estratégico</a:t>
            </a:r>
            <a:endParaRPr lang="pt-BR" sz="3700" dirty="0"/>
          </a:p>
        </p:txBody>
      </p:sp>
      <p:pic>
        <p:nvPicPr>
          <p:cNvPr id="5" name="Picture 4" descr="Tachinhas de várias cores conectadas por um fio preto">
            <a:extLst>
              <a:ext uri="{FF2B5EF4-FFF2-40B4-BE49-F238E27FC236}">
                <a16:creationId xmlns:a16="http://schemas.microsoft.com/office/drawing/2014/main" id="{5B9275B1-CFC4-2902-8774-AA595E37DF6F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r="40666" b="-2"/>
          <a:stretch>
            <a:fillRect/>
          </a:stretch>
        </p:blipFill>
        <p:spPr>
          <a:xfrm>
            <a:off x="-1" y="-2"/>
            <a:ext cx="6096001" cy="6858002"/>
          </a:xfrm>
          <a:prstGeom prst="rect">
            <a:avLst/>
          </a:prstGeom>
        </p:spPr>
      </p:pic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CB283A65-76E2-45AC-8655-419BAC13B67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90969" y="2470245"/>
            <a:ext cx="5025446" cy="4603795"/>
          </a:xfrm>
        </p:spPr>
        <p:txBody>
          <a:bodyPr anchor="ctr">
            <a:normAutofit/>
          </a:bodyPr>
          <a:lstStyle/>
          <a:p>
            <a:pPr>
              <a:spcBef>
                <a:spcPts val="1029"/>
              </a:spcBef>
              <a:spcAft>
                <a:spcPts val="300"/>
              </a:spcAft>
              <a:buFont typeface="Arial" panose="020B0604020202020204" pitchFamily="34" charset="0"/>
              <a:buChar char="•"/>
            </a:pPr>
            <a:r>
              <a:rPr lang="pt-BR" b="1" i="0" dirty="0">
                <a:effectLst/>
                <a:latin typeface="quote-cjk-patch"/>
              </a:rPr>
              <a:t>Integração obrigatória</a:t>
            </a:r>
            <a:r>
              <a:rPr lang="pt-BR" b="0" i="0" dirty="0">
                <a:effectLst/>
                <a:latin typeface="quote-cjk-patch"/>
              </a:rPr>
              <a:t>:</a:t>
            </a:r>
          </a:p>
          <a:p>
            <a:pPr marL="742950" lvl="1" indent="-285750">
              <a:spcBef>
                <a:spcPts val="300"/>
              </a:spcBef>
              <a:spcAft>
                <a:spcPts val="1029"/>
              </a:spcAft>
              <a:buFont typeface="Arial" panose="020B0604020202020204" pitchFamily="34" charset="0"/>
              <a:buChar char="•"/>
            </a:pPr>
            <a:r>
              <a:rPr lang="pt-BR" sz="2800" b="0" i="0" dirty="0">
                <a:effectLst/>
                <a:latin typeface="quote-cjk-patch"/>
              </a:rPr>
              <a:t>Autoavaliação deve gerar metas no Planejamento Estratégico.</a:t>
            </a:r>
          </a:p>
          <a:p>
            <a:pPr marL="742950" lvl="1" indent="-285750">
              <a:spcBef>
                <a:spcPts val="300"/>
              </a:spcBef>
              <a:spcAft>
                <a:spcPts val="1029"/>
              </a:spcAft>
              <a:buFont typeface="Arial" panose="020B0604020202020204" pitchFamily="34" charset="0"/>
              <a:buChar char="•"/>
            </a:pPr>
            <a:r>
              <a:rPr lang="pt-BR" sz="2800" b="0" i="0" dirty="0">
                <a:effectLst/>
                <a:latin typeface="quote-cjk-patch"/>
              </a:rPr>
              <a:t>Alinhamento com PDI (Plano de Desenvolvimento Institucional).</a:t>
            </a:r>
          </a:p>
          <a:p>
            <a:endParaRPr lang="pt-BR" sz="2000" dirty="0"/>
          </a:p>
        </p:txBody>
      </p:sp>
    </p:spTree>
    <p:extLst>
      <p:ext uri="{BB962C8B-B14F-4D97-AF65-F5344CB8AC3E}">
        <p14:creationId xmlns:p14="http://schemas.microsoft.com/office/powerpoint/2010/main" val="20692896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1BB867FF-FC45-48F7-8104-F89BE54909F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48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8BB56887-D0D5-4F0C-9E19-7247EB83C8B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208695" y="1"/>
            <a:ext cx="1135066" cy="477997"/>
          </a:xfrm>
          <a:custGeom>
            <a:avLst/>
            <a:gdLst>
              <a:gd name="connsiteX0" fmla="*/ 0 w 1135066"/>
              <a:gd name="connsiteY0" fmla="*/ 0 h 477997"/>
              <a:gd name="connsiteX1" fmla="*/ 1135066 w 1135066"/>
              <a:gd name="connsiteY1" fmla="*/ 0 h 477997"/>
              <a:gd name="connsiteX2" fmla="*/ 1133370 w 1135066"/>
              <a:gd name="connsiteY2" fmla="*/ 16827 h 477997"/>
              <a:gd name="connsiteX3" fmla="*/ 567533 w 1135066"/>
              <a:gd name="connsiteY3" fmla="*/ 477997 h 477997"/>
              <a:gd name="connsiteX4" fmla="*/ 1696 w 1135066"/>
              <a:gd name="connsiteY4" fmla="*/ 16827 h 477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135066" h="477997">
                <a:moveTo>
                  <a:pt x="0" y="0"/>
                </a:moveTo>
                <a:lnTo>
                  <a:pt x="1135066" y="0"/>
                </a:lnTo>
                <a:lnTo>
                  <a:pt x="1133370" y="16827"/>
                </a:lnTo>
                <a:cubicBezTo>
                  <a:pt x="1079514" y="280016"/>
                  <a:pt x="846644" y="477997"/>
                  <a:pt x="567533" y="477997"/>
                </a:cubicBezTo>
                <a:cubicBezTo>
                  <a:pt x="288422" y="477997"/>
                  <a:pt x="55552" y="280016"/>
                  <a:pt x="1696" y="16827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B20FCB76-BB9C-592F-3863-C5E4732390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>
            <a:normAutofit/>
          </a:bodyPr>
          <a:lstStyle/>
          <a:p>
            <a:r>
              <a:rPr lang="pt-BR" b="1" i="0" dirty="0">
                <a:effectLst/>
                <a:latin typeface="quote-cjk-patch"/>
              </a:rPr>
              <a:t>Equidade, Diversidade e Inclusão</a:t>
            </a:r>
            <a:endParaRPr lang="pt-BR" dirty="0"/>
          </a:p>
        </p:txBody>
      </p:sp>
      <p:sp>
        <p:nvSpPr>
          <p:cNvPr id="12" name="Arc 11">
            <a:extLst>
              <a:ext uri="{FF2B5EF4-FFF2-40B4-BE49-F238E27FC236}">
                <a16:creationId xmlns:a16="http://schemas.microsoft.com/office/drawing/2014/main" id="{081E4A58-353D-44AE-B2FC-2A74E2E400F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 flipV="1">
            <a:off x="555710" y="2183223"/>
            <a:ext cx="4083433" cy="4083433"/>
          </a:xfrm>
          <a:prstGeom prst="arc">
            <a:avLst/>
          </a:prstGeom>
          <a:ln w="127000" cap="rnd">
            <a:solidFill>
              <a:schemeClr val="accent4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CF147AE6-8C73-C358-D31F-0BF4BBC262D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4351338"/>
          </a:xfrm>
        </p:spPr>
        <p:txBody>
          <a:bodyPr>
            <a:normAutofit/>
          </a:bodyPr>
          <a:lstStyle/>
          <a:p>
            <a:pPr>
              <a:spcBef>
                <a:spcPts val="1029"/>
              </a:spcBef>
              <a:spcAft>
                <a:spcPts val="300"/>
              </a:spcAft>
              <a:buFont typeface="Arial" panose="020B0604020202020204" pitchFamily="34" charset="0"/>
              <a:buChar char="•"/>
            </a:pPr>
            <a:r>
              <a:rPr lang="pt-BR" b="1" i="0" dirty="0">
                <a:effectLst/>
                <a:latin typeface="quote-cjk-patch"/>
              </a:rPr>
              <a:t>Políticas afirmativas obrigatórias</a:t>
            </a:r>
            <a:r>
              <a:rPr lang="pt-BR" b="0" i="0" dirty="0">
                <a:effectLst/>
                <a:latin typeface="quote-cjk-patch"/>
              </a:rPr>
              <a:t>:</a:t>
            </a:r>
          </a:p>
          <a:p>
            <a:pPr marL="742950" lvl="1" indent="-285750">
              <a:spcBef>
                <a:spcPts val="300"/>
              </a:spcBef>
              <a:spcAft>
                <a:spcPts val="1029"/>
              </a:spcAft>
              <a:buFont typeface="Arial" panose="020B0604020202020204" pitchFamily="34" charset="0"/>
              <a:buChar char="•"/>
            </a:pPr>
            <a:r>
              <a:rPr lang="pt-BR" b="0" i="0" dirty="0">
                <a:effectLst/>
                <a:latin typeface="quote-cjk-patch"/>
              </a:rPr>
              <a:t>Acesso e permanência de grupos </a:t>
            </a:r>
            <a:r>
              <a:rPr lang="pt-BR" b="0" i="0" dirty="0" err="1">
                <a:effectLst/>
                <a:latin typeface="quote-cjk-patch"/>
              </a:rPr>
              <a:t>sub-representados</a:t>
            </a:r>
            <a:r>
              <a:rPr lang="pt-BR" b="0" i="0" dirty="0">
                <a:effectLst/>
                <a:latin typeface="quote-cjk-patch"/>
              </a:rPr>
              <a:t> (negros, indígenas, </a:t>
            </a:r>
            <a:r>
              <a:rPr lang="pt-BR" b="0" i="0" dirty="0" err="1">
                <a:effectLst/>
                <a:latin typeface="quote-cjk-patch"/>
              </a:rPr>
              <a:t>PcD</a:t>
            </a:r>
            <a:r>
              <a:rPr lang="pt-BR" b="0" i="0" dirty="0">
                <a:effectLst/>
                <a:latin typeface="quote-cjk-patch"/>
              </a:rPr>
              <a:t>, LGBTQIA+).</a:t>
            </a:r>
          </a:p>
          <a:p>
            <a:pPr marL="742950" lvl="1" indent="-285750">
              <a:spcBef>
                <a:spcPts val="300"/>
              </a:spcBef>
              <a:spcAft>
                <a:spcPts val="1029"/>
              </a:spcAft>
              <a:buFont typeface="Arial" panose="020B0604020202020204" pitchFamily="34" charset="0"/>
              <a:buChar char="•"/>
            </a:pPr>
            <a:r>
              <a:rPr lang="pt-BR" b="0" i="0" dirty="0">
                <a:solidFill>
                  <a:srgbClr val="FF0000"/>
                </a:solidFill>
                <a:effectLst/>
                <a:latin typeface="quote-cjk-patch"/>
              </a:rPr>
              <a:t>Licença-maternidade/parental </a:t>
            </a:r>
            <a:r>
              <a:rPr lang="pt-BR" b="0" i="0" dirty="0">
                <a:effectLst/>
                <a:latin typeface="quote-cjk-patch"/>
              </a:rPr>
              <a:t>não penaliza produtividade (exclusão do denominador em itens 2.3 e 2.4).</a:t>
            </a:r>
          </a:p>
          <a:p>
            <a:pPr marL="742950" lvl="1" indent="-285750">
              <a:spcBef>
                <a:spcPts val="300"/>
              </a:spcBef>
              <a:spcAft>
                <a:spcPts val="1029"/>
              </a:spcAft>
              <a:buFont typeface="Arial" panose="020B0604020202020204" pitchFamily="34" charset="0"/>
              <a:buChar char="•"/>
            </a:pPr>
            <a:endParaRPr lang="pt-BR" b="0" i="0" dirty="0">
              <a:effectLst/>
              <a:latin typeface="quote-cjk-patch"/>
            </a:endParaRPr>
          </a:p>
          <a:p>
            <a:pPr>
              <a:spcBef>
                <a:spcPts val="300"/>
              </a:spcBef>
              <a:spcAft>
                <a:spcPts val="300"/>
              </a:spcAft>
              <a:buFont typeface="Arial" panose="020B0604020202020204" pitchFamily="34" charset="0"/>
              <a:buChar char="•"/>
            </a:pPr>
            <a:r>
              <a:rPr lang="pt-BR" b="1" i="0" dirty="0">
                <a:effectLst/>
                <a:latin typeface="quote-cjk-patch"/>
              </a:rPr>
              <a:t>Combate a assédios</a:t>
            </a:r>
            <a:r>
              <a:rPr lang="pt-BR" b="0" i="0" dirty="0">
                <a:effectLst/>
                <a:latin typeface="quote-cjk-patch"/>
              </a:rPr>
              <a:t>:</a:t>
            </a:r>
          </a:p>
          <a:p>
            <a:pPr marL="742950" lvl="1" indent="-285750">
              <a:spcBef>
                <a:spcPts val="300"/>
              </a:spcBef>
              <a:spcAft>
                <a:spcPts val="1029"/>
              </a:spcAft>
              <a:buFont typeface="Arial" panose="020B0604020202020204" pitchFamily="34" charset="0"/>
              <a:buChar char="•"/>
            </a:pPr>
            <a:r>
              <a:rPr lang="pt-BR" i="0" dirty="0">
                <a:solidFill>
                  <a:srgbClr val="FF0000"/>
                </a:solidFill>
                <a:effectLst/>
                <a:latin typeface="quote-cjk-patch"/>
              </a:rPr>
              <a:t>Exigência de políticas institucionais explícitas.</a:t>
            </a:r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94653165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Slide Background">
            <a:extLst>
              <a:ext uri="{FF2B5EF4-FFF2-40B4-BE49-F238E27FC236}">
                <a16:creationId xmlns:a16="http://schemas.microsoft.com/office/drawing/2014/main" id="{C0763A76-9F1C-4FC5-82B7-DD475DA461B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-1" y="0"/>
            <a:ext cx="12191999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 useBgFill="1">
        <p:nvSpPr>
          <p:cNvPr id="11" name="Rectangle 10">
            <a:extLst>
              <a:ext uri="{FF2B5EF4-FFF2-40B4-BE49-F238E27FC236}">
                <a16:creationId xmlns:a16="http://schemas.microsoft.com/office/drawing/2014/main" id="{E81BF4F6-F2CF-4984-9D14-D6966D92F99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8522446" cy="2285999"/>
          </a:xfrm>
          <a:prstGeom prst="rect">
            <a:avLst/>
          </a:prstGeom>
          <a:ln>
            <a:noFill/>
          </a:ln>
          <a:effectLst>
            <a:outerShdw blurRad="596900" dist="304800" dir="7140000" sx="90000" sy="90000" algn="t" rotWithShape="0">
              <a:srgbClr val="000000">
                <a:alpha val="15000"/>
              </a:srgb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8BE3C3DE-BC68-6535-34B5-856DD557C2F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1803" y="350196"/>
            <a:ext cx="4646904" cy="1624520"/>
          </a:xfrm>
        </p:spPr>
        <p:txBody>
          <a:bodyPr anchor="ctr">
            <a:normAutofit/>
          </a:bodyPr>
          <a:lstStyle/>
          <a:p>
            <a:r>
              <a:rPr lang="pt-BR" sz="3700" b="1" i="0">
                <a:effectLst/>
                <a:latin typeface="quote-cjk-patch"/>
              </a:rPr>
              <a:t>7. Inteligência Artificial (IA)</a:t>
            </a:r>
            <a:br>
              <a:rPr lang="pt-BR" sz="3700" b="0" i="0">
                <a:effectLst/>
                <a:latin typeface="quote-cjk-patch"/>
              </a:rPr>
            </a:br>
            <a:endParaRPr lang="pt-BR" sz="3700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4CCF350C-33C4-D344-B8E5-1612B5F8F98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61802" y="2743200"/>
            <a:ext cx="4646905" cy="3613149"/>
          </a:xfrm>
        </p:spPr>
        <p:txBody>
          <a:bodyPr anchor="ctr">
            <a:normAutofit/>
          </a:bodyPr>
          <a:lstStyle/>
          <a:p>
            <a:pPr>
              <a:spcBef>
                <a:spcPts val="1029"/>
              </a:spcBef>
              <a:spcAft>
                <a:spcPts val="300"/>
              </a:spcAft>
              <a:buFont typeface="Arial" panose="020B0604020202020204" pitchFamily="34" charset="0"/>
              <a:buChar char="•"/>
            </a:pPr>
            <a:r>
              <a:rPr lang="pt-BR" sz="2400" b="1" i="0" dirty="0">
                <a:effectLst/>
                <a:latin typeface="quote-cjk-patch"/>
              </a:rPr>
              <a:t>Diretrizes éticas</a:t>
            </a:r>
            <a:r>
              <a:rPr lang="pt-BR" sz="2400" b="0" i="0" dirty="0">
                <a:effectLst/>
                <a:latin typeface="quote-cjk-patch"/>
              </a:rPr>
              <a:t>:</a:t>
            </a:r>
          </a:p>
          <a:p>
            <a:pPr marL="742950" lvl="1" indent="-285750">
              <a:spcBef>
                <a:spcPts val="300"/>
              </a:spcBef>
              <a:spcAft>
                <a:spcPts val="1029"/>
              </a:spcAft>
              <a:buFont typeface="Arial" panose="020B0604020202020204" pitchFamily="34" charset="0"/>
              <a:buChar char="•"/>
            </a:pPr>
            <a:r>
              <a:rPr lang="pt-BR" b="0" i="0" dirty="0">
                <a:effectLst/>
                <a:latin typeface="quote-cjk-patch"/>
              </a:rPr>
              <a:t>IA como ferramenta (</a:t>
            </a:r>
            <a:r>
              <a:rPr lang="pt-BR" b="0" i="0" dirty="0" err="1">
                <a:effectLst/>
                <a:latin typeface="quote-cjk-patch"/>
              </a:rPr>
              <a:t>ex</a:t>
            </a:r>
            <a:r>
              <a:rPr lang="pt-BR" b="0" i="0" dirty="0">
                <a:effectLst/>
                <a:latin typeface="quote-cjk-patch"/>
              </a:rPr>
              <a:t>: análise de dados), não como autora de conteúdo.</a:t>
            </a:r>
          </a:p>
          <a:p>
            <a:pPr marL="742950" lvl="1" indent="-285750">
              <a:spcBef>
                <a:spcPts val="300"/>
              </a:spcBef>
              <a:spcAft>
                <a:spcPts val="1029"/>
              </a:spcAft>
              <a:buFont typeface="Arial" panose="020B0604020202020204" pitchFamily="34" charset="0"/>
              <a:buChar char="•"/>
            </a:pPr>
            <a:r>
              <a:rPr lang="pt-BR" b="0" i="0" dirty="0">
                <a:effectLst/>
                <a:latin typeface="quote-cjk-patch"/>
              </a:rPr>
              <a:t>Alinhamento com UNESCO: foco em inclusão digital e formação docente.</a:t>
            </a:r>
          </a:p>
          <a:p>
            <a:endParaRPr lang="pt-BR" sz="2000" dirty="0"/>
          </a:p>
        </p:txBody>
      </p:sp>
      <p:pic>
        <p:nvPicPr>
          <p:cNvPr id="5" name="Picture 4" descr="Gráfico financeiro digital">
            <a:extLst>
              <a:ext uri="{FF2B5EF4-FFF2-40B4-BE49-F238E27FC236}">
                <a16:creationId xmlns:a16="http://schemas.microsoft.com/office/drawing/2014/main" id="{76783D16-87CA-FF16-C6B0-CFBE6E44E64A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32615" r="17329"/>
          <a:stretch>
            <a:fillRect/>
          </a:stretch>
        </p:blipFill>
        <p:spPr>
          <a:xfrm>
            <a:off x="6096000" y="1"/>
            <a:ext cx="610282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8936926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8" name="Rectangle 17">
            <a:extLst>
              <a:ext uri="{FF2B5EF4-FFF2-40B4-BE49-F238E27FC236}">
                <a16:creationId xmlns:a16="http://schemas.microsoft.com/office/drawing/2014/main" id="{35DB3719-6FDC-4E5D-891D-FF40B7300F6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83BF78DC-72E5-E071-631F-210E05F52CF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>
            <a:normAutofit/>
          </a:bodyPr>
          <a:lstStyle/>
          <a:p>
            <a:r>
              <a:rPr lang="pt-BR" sz="5400" b="1" i="0">
                <a:effectLst/>
                <a:latin typeface="quote-cjk-patch"/>
              </a:rPr>
              <a:t>Ciência Aberta</a:t>
            </a:r>
            <a:endParaRPr lang="pt-BR" sz="5400"/>
          </a:p>
        </p:txBody>
      </p:sp>
      <p:sp>
        <p:nvSpPr>
          <p:cNvPr id="20" name="sketch line">
            <a:extLst>
              <a:ext uri="{FF2B5EF4-FFF2-40B4-BE49-F238E27FC236}">
                <a16:creationId xmlns:a16="http://schemas.microsoft.com/office/drawing/2014/main" id="{E0CBAC23-2E3F-4A90-BA59-F8299F6A543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38200" y="1865313"/>
            <a:ext cx="10424160" cy="18288"/>
          </a:xfrm>
          <a:custGeom>
            <a:avLst/>
            <a:gdLst>
              <a:gd name="connsiteX0" fmla="*/ 0 w 10424160"/>
              <a:gd name="connsiteY0" fmla="*/ 0 h 18288"/>
              <a:gd name="connsiteX1" fmla="*/ 903427 w 10424160"/>
              <a:gd name="connsiteY1" fmla="*/ 0 h 18288"/>
              <a:gd name="connsiteX2" fmla="*/ 1389888 w 10424160"/>
              <a:gd name="connsiteY2" fmla="*/ 0 h 18288"/>
              <a:gd name="connsiteX3" fmla="*/ 2189074 w 10424160"/>
              <a:gd name="connsiteY3" fmla="*/ 0 h 18288"/>
              <a:gd name="connsiteX4" fmla="*/ 2675534 w 10424160"/>
              <a:gd name="connsiteY4" fmla="*/ 0 h 18288"/>
              <a:gd name="connsiteX5" fmla="*/ 3370478 w 10424160"/>
              <a:gd name="connsiteY5" fmla="*/ 0 h 18288"/>
              <a:gd name="connsiteX6" fmla="*/ 4169664 w 10424160"/>
              <a:gd name="connsiteY6" fmla="*/ 0 h 18288"/>
              <a:gd name="connsiteX7" fmla="*/ 4551883 w 10424160"/>
              <a:gd name="connsiteY7" fmla="*/ 0 h 18288"/>
              <a:gd name="connsiteX8" fmla="*/ 4934102 w 10424160"/>
              <a:gd name="connsiteY8" fmla="*/ 0 h 18288"/>
              <a:gd name="connsiteX9" fmla="*/ 5837530 w 10424160"/>
              <a:gd name="connsiteY9" fmla="*/ 0 h 18288"/>
              <a:gd name="connsiteX10" fmla="*/ 6532474 w 10424160"/>
              <a:gd name="connsiteY10" fmla="*/ 0 h 18288"/>
              <a:gd name="connsiteX11" fmla="*/ 6914693 w 10424160"/>
              <a:gd name="connsiteY11" fmla="*/ 0 h 18288"/>
              <a:gd name="connsiteX12" fmla="*/ 7609637 w 10424160"/>
              <a:gd name="connsiteY12" fmla="*/ 0 h 18288"/>
              <a:gd name="connsiteX13" fmla="*/ 8513064 w 10424160"/>
              <a:gd name="connsiteY13" fmla="*/ 0 h 18288"/>
              <a:gd name="connsiteX14" fmla="*/ 9103766 w 10424160"/>
              <a:gd name="connsiteY14" fmla="*/ 0 h 18288"/>
              <a:gd name="connsiteX15" fmla="*/ 9694469 w 10424160"/>
              <a:gd name="connsiteY15" fmla="*/ 0 h 18288"/>
              <a:gd name="connsiteX16" fmla="*/ 10424160 w 10424160"/>
              <a:gd name="connsiteY16" fmla="*/ 0 h 18288"/>
              <a:gd name="connsiteX17" fmla="*/ 10424160 w 10424160"/>
              <a:gd name="connsiteY17" fmla="*/ 18288 h 18288"/>
              <a:gd name="connsiteX18" fmla="*/ 9729216 w 10424160"/>
              <a:gd name="connsiteY18" fmla="*/ 18288 h 18288"/>
              <a:gd name="connsiteX19" fmla="*/ 8930030 w 10424160"/>
              <a:gd name="connsiteY19" fmla="*/ 18288 h 18288"/>
              <a:gd name="connsiteX20" fmla="*/ 8130845 w 10424160"/>
              <a:gd name="connsiteY20" fmla="*/ 18288 h 18288"/>
              <a:gd name="connsiteX21" fmla="*/ 7644384 w 10424160"/>
              <a:gd name="connsiteY21" fmla="*/ 18288 h 18288"/>
              <a:gd name="connsiteX22" fmla="*/ 6740957 w 10424160"/>
              <a:gd name="connsiteY22" fmla="*/ 18288 h 18288"/>
              <a:gd name="connsiteX23" fmla="*/ 6046013 w 10424160"/>
              <a:gd name="connsiteY23" fmla="*/ 18288 h 18288"/>
              <a:gd name="connsiteX24" fmla="*/ 5663794 w 10424160"/>
              <a:gd name="connsiteY24" fmla="*/ 18288 h 18288"/>
              <a:gd name="connsiteX25" fmla="*/ 4968850 w 10424160"/>
              <a:gd name="connsiteY25" fmla="*/ 18288 h 18288"/>
              <a:gd name="connsiteX26" fmla="*/ 4378147 w 10424160"/>
              <a:gd name="connsiteY26" fmla="*/ 18288 h 18288"/>
              <a:gd name="connsiteX27" fmla="*/ 3787445 w 10424160"/>
              <a:gd name="connsiteY27" fmla="*/ 18288 h 18288"/>
              <a:gd name="connsiteX28" fmla="*/ 3196742 w 10424160"/>
              <a:gd name="connsiteY28" fmla="*/ 18288 h 18288"/>
              <a:gd name="connsiteX29" fmla="*/ 2606040 w 10424160"/>
              <a:gd name="connsiteY29" fmla="*/ 18288 h 18288"/>
              <a:gd name="connsiteX30" fmla="*/ 1806854 w 10424160"/>
              <a:gd name="connsiteY30" fmla="*/ 18288 h 18288"/>
              <a:gd name="connsiteX31" fmla="*/ 1111910 w 10424160"/>
              <a:gd name="connsiteY31" fmla="*/ 18288 h 18288"/>
              <a:gd name="connsiteX32" fmla="*/ 729691 w 10424160"/>
              <a:gd name="connsiteY32" fmla="*/ 18288 h 18288"/>
              <a:gd name="connsiteX33" fmla="*/ 0 w 10424160"/>
              <a:gd name="connsiteY33" fmla="*/ 18288 h 18288"/>
              <a:gd name="connsiteX34" fmla="*/ 0 w 10424160"/>
              <a:gd name="connsiteY34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</a:cxnLst>
            <a:rect l="l" t="t" r="r" b="b"/>
            <a:pathLst>
              <a:path w="10424160" h="18288" fill="none" extrusionOk="0">
                <a:moveTo>
                  <a:pt x="0" y="0"/>
                </a:moveTo>
                <a:cubicBezTo>
                  <a:pt x="251416" y="-3874"/>
                  <a:pt x="479411" y="-20508"/>
                  <a:pt x="903427" y="0"/>
                </a:cubicBezTo>
                <a:cubicBezTo>
                  <a:pt x="1327443" y="20508"/>
                  <a:pt x="1177990" y="-7387"/>
                  <a:pt x="1389888" y="0"/>
                </a:cubicBezTo>
                <a:cubicBezTo>
                  <a:pt x="1601786" y="7387"/>
                  <a:pt x="1928602" y="-6697"/>
                  <a:pt x="2189074" y="0"/>
                </a:cubicBezTo>
                <a:cubicBezTo>
                  <a:pt x="2449546" y="6697"/>
                  <a:pt x="2440085" y="-21144"/>
                  <a:pt x="2675534" y="0"/>
                </a:cubicBezTo>
                <a:cubicBezTo>
                  <a:pt x="2910983" y="21144"/>
                  <a:pt x="3026158" y="-11124"/>
                  <a:pt x="3370478" y="0"/>
                </a:cubicBezTo>
                <a:cubicBezTo>
                  <a:pt x="3714798" y="11124"/>
                  <a:pt x="3864539" y="-10660"/>
                  <a:pt x="4169664" y="0"/>
                </a:cubicBezTo>
                <a:cubicBezTo>
                  <a:pt x="4474789" y="10660"/>
                  <a:pt x="4471218" y="16488"/>
                  <a:pt x="4551883" y="0"/>
                </a:cubicBezTo>
                <a:cubicBezTo>
                  <a:pt x="4632548" y="-16488"/>
                  <a:pt x="4786830" y="7986"/>
                  <a:pt x="4934102" y="0"/>
                </a:cubicBezTo>
                <a:cubicBezTo>
                  <a:pt x="5081374" y="-7986"/>
                  <a:pt x="5575881" y="-33003"/>
                  <a:pt x="5837530" y="0"/>
                </a:cubicBezTo>
                <a:cubicBezTo>
                  <a:pt x="6099179" y="33003"/>
                  <a:pt x="6305895" y="14170"/>
                  <a:pt x="6532474" y="0"/>
                </a:cubicBezTo>
                <a:cubicBezTo>
                  <a:pt x="6759053" y="-14170"/>
                  <a:pt x="6726707" y="16121"/>
                  <a:pt x="6914693" y="0"/>
                </a:cubicBezTo>
                <a:cubicBezTo>
                  <a:pt x="7102679" y="-16121"/>
                  <a:pt x="7397857" y="32594"/>
                  <a:pt x="7609637" y="0"/>
                </a:cubicBezTo>
                <a:cubicBezTo>
                  <a:pt x="7821417" y="-32594"/>
                  <a:pt x="8141235" y="-3745"/>
                  <a:pt x="8513064" y="0"/>
                </a:cubicBezTo>
                <a:cubicBezTo>
                  <a:pt x="8884893" y="3745"/>
                  <a:pt x="8877548" y="3359"/>
                  <a:pt x="9103766" y="0"/>
                </a:cubicBezTo>
                <a:cubicBezTo>
                  <a:pt x="9329984" y="-3359"/>
                  <a:pt x="9545570" y="-17843"/>
                  <a:pt x="9694469" y="0"/>
                </a:cubicBezTo>
                <a:cubicBezTo>
                  <a:pt x="9843368" y="17843"/>
                  <a:pt x="10162477" y="-1217"/>
                  <a:pt x="10424160" y="0"/>
                </a:cubicBezTo>
                <a:cubicBezTo>
                  <a:pt x="10424498" y="7640"/>
                  <a:pt x="10423710" y="11289"/>
                  <a:pt x="10424160" y="18288"/>
                </a:cubicBezTo>
                <a:cubicBezTo>
                  <a:pt x="10184680" y="20716"/>
                  <a:pt x="10034768" y="-9357"/>
                  <a:pt x="9729216" y="18288"/>
                </a:cubicBezTo>
                <a:cubicBezTo>
                  <a:pt x="9423664" y="45933"/>
                  <a:pt x="9309220" y="36372"/>
                  <a:pt x="8930030" y="18288"/>
                </a:cubicBezTo>
                <a:cubicBezTo>
                  <a:pt x="8550840" y="204"/>
                  <a:pt x="8513376" y="34707"/>
                  <a:pt x="8130845" y="18288"/>
                </a:cubicBezTo>
                <a:cubicBezTo>
                  <a:pt x="7748315" y="1869"/>
                  <a:pt x="7864674" y="19659"/>
                  <a:pt x="7644384" y="18288"/>
                </a:cubicBezTo>
                <a:cubicBezTo>
                  <a:pt x="7424094" y="16917"/>
                  <a:pt x="6947001" y="55680"/>
                  <a:pt x="6740957" y="18288"/>
                </a:cubicBezTo>
                <a:cubicBezTo>
                  <a:pt x="6534913" y="-19104"/>
                  <a:pt x="6313809" y="33391"/>
                  <a:pt x="6046013" y="18288"/>
                </a:cubicBezTo>
                <a:cubicBezTo>
                  <a:pt x="5778217" y="3185"/>
                  <a:pt x="5786775" y="1439"/>
                  <a:pt x="5663794" y="18288"/>
                </a:cubicBezTo>
                <a:cubicBezTo>
                  <a:pt x="5540813" y="35137"/>
                  <a:pt x="5204724" y="25434"/>
                  <a:pt x="4968850" y="18288"/>
                </a:cubicBezTo>
                <a:cubicBezTo>
                  <a:pt x="4732976" y="11142"/>
                  <a:pt x="4559928" y="34568"/>
                  <a:pt x="4378147" y="18288"/>
                </a:cubicBezTo>
                <a:cubicBezTo>
                  <a:pt x="4196366" y="2008"/>
                  <a:pt x="3992200" y="35409"/>
                  <a:pt x="3787445" y="18288"/>
                </a:cubicBezTo>
                <a:cubicBezTo>
                  <a:pt x="3582690" y="1167"/>
                  <a:pt x="3488876" y="-7583"/>
                  <a:pt x="3196742" y="18288"/>
                </a:cubicBezTo>
                <a:cubicBezTo>
                  <a:pt x="2904608" y="44159"/>
                  <a:pt x="2729828" y="45906"/>
                  <a:pt x="2606040" y="18288"/>
                </a:cubicBezTo>
                <a:cubicBezTo>
                  <a:pt x="2482252" y="-9330"/>
                  <a:pt x="2000672" y="-5498"/>
                  <a:pt x="1806854" y="18288"/>
                </a:cubicBezTo>
                <a:cubicBezTo>
                  <a:pt x="1613036" y="42074"/>
                  <a:pt x="1310933" y="-4240"/>
                  <a:pt x="1111910" y="18288"/>
                </a:cubicBezTo>
                <a:cubicBezTo>
                  <a:pt x="912887" y="40816"/>
                  <a:pt x="891560" y="1701"/>
                  <a:pt x="729691" y="18288"/>
                </a:cubicBezTo>
                <a:cubicBezTo>
                  <a:pt x="567822" y="34875"/>
                  <a:pt x="203025" y="34462"/>
                  <a:pt x="0" y="18288"/>
                </a:cubicBezTo>
                <a:cubicBezTo>
                  <a:pt x="-82" y="11708"/>
                  <a:pt x="-178" y="8956"/>
                  <a:pt x="0" y="0"/>
                </a:cubicBezTo>
                <a:close/>
              </a:path>
              <a:path w="10424160" h="18288" stroke="0" extrusionOk="0">
                <a:moveTo>
                  <a:pt x="0" y="0"/>
                </a:moveTo>
                <a:cubicBezTo>
                  <a:pt x="119910" y="17195"/>
                  <a:pt x="345032" y="1652"/>
                  <a:pt x="590702" y="0"/>
                </a:cubicBezTo>
                <a:cubicBezTo>
                  <a:pt x="836372" y="-1652"/>
                  <a:pt x="830717" y="-10944"/>
                  <a:pt x="972922" y="0"/>
                </a:cubicBezTo>
                <a:cubicBezTo>
                  <a:pt x="1115127" y="10944"/>
                  <a:pt x="1638708" y="17269"/>
                  <a:pt x="1876349" y="0"/>
                </a:cubicBezTo>
                <a:cubicBezTo>
                  <a:pt x="2113990" y="-17269"/>
                  <a:pt x="2263529" y="27642"/>
                  <a:pt x="2467051" y="0"/>
                </a:cubicBezTo>
                <a:cubicBezTo>
                  <a:pt x="2670573" y="-27642"/>
                  <a:pt x="2867743" y="-1552"/>
                  <a:pt x="3057754" y="0"/>
                </a:cubicBezTo>
                <a:cubicBezTo>
                  <a:pt x="3247765" y="1552"/>
                  <a:pt x="3729099" y="45169"/>
                  <a:pt x="3961181" y="0"/>
                </a:cubicBezTo>
                <a:cubicBezTo>
                  <a:pt x="4193263" y="-45169"/>
                  <a:pt x="4313735" y="4067"/>
                  <a:pt x="4447642" y="0"/>
                </a:cubicBezTo>
                <a:cubicBezTo>
                  <a:pt x="4581549" y="-4067"/>
                  <a:pt x="5123626" y="11867"/>
                  <a:pt x="5351069" y="0"/>
                </a:cubicBezTo>
                <a:cubicBezTo>
                  <a:pt x="5578512" y="-11867"/>
                  <a:pt x="6044105" y="-19983"/>
                  <a:pt x="6254496" y="0"/>
                </a:cubicBezTo>
                <a:cubicBezTo>
                  <a:pt x="6464887" y="19983"/>
                  <a:pt x="6664731" y="4232"/>
                  <a:pt x="6949440" y="0"/>
                </a:cubicBezTo>
                <a:cubicBezTo>
                  <a:pt x="7234149" y="-4232"/>
                  <a:pt x="7497205" y="28731"/>
                  <a:pt x="7852867" y="0"/>
                </a:cubicBezTo>
                <a:cubicBezTo>
                  <a:pt x="8208529" y="-28731"/>
                  <a:pt x="8287556" y="2616"/>
                  <a:pt x="8443570" y="0"/>
                </a:cubicBezTo>
                <a:cubicBezTo>
                  <a:pt x="8599584" y="-2616"/>
                  <a:pt x="8871283" y="-14113"/>
                  <a:pt x="9034272" y="0"/>
                </a:cubicBezTo>
                <a:cubicBezTo>
                  <a:pt x="9197261" y="14113"/>
                  <a:pt x="9604978" y="-35623"/>
                  <a:pt x="9833458" y="0"/>
                </a:cubicBezTo>
                <a:cubicBezTo>
                  <a:pt x="10061938" y="35623"/>
                  <a:pt x="10231944" y="-8194"/>
                  <a:pt x="10424160" y="0"/>
                </a:cubicBezTo>
                <a:cubicBezTo>
                  <a:pt x="10424285" y="4395"/>
                  <a:pt x="10424085" y="9776"/>
                  <a:pt x="10424160" y="18288"/>
                </a:cubicBezTo>
                <a:cubicBezTo>
                  <a:pt x="10058736" y="-5772"/>
                  <a:pt x="9942989" y="-18764"/>
                  <a:pt x="9624974" y="18288"/>
                </a:cubicBezTo>
                <a:cubicBezTo>
                  <a:pt x="9306959" y="55340"/>
                  <a:pt x="9229263" y="24995"/>
                  <a:pt x="8930030" y="18288"/>
                </a:cubicBezTo>
                <a:cubicBezTo>
                  <a:pt x="8630797" y="11581"/>
                  <a:pt x="8647263" y="10931"/>
                  <a:pt x="8547811" y="18288"/>
                </a:cubicBezTo>
                <a:cubicBezTo>
                  <a:pt x="8448359" y="25645"/>
                  <a:pt x="8173221" y="219"/>
                  <a:pt x="8061350" y="18288"/>
                </a:cubicBezTo>
                <a:cubicBezTo>
                  <a:pt x="7949479" y="36357"/>
                  <a:pt x="7437002" y="17516"/>
                  <a:pt x="7157923" y="18288"/>
                </a:cubicBezTo>
                <a:cubicBezTo>
                  <a:pt x="6878844" y="19060"/>
                  <a:pt x="6610241" y="8864"/>
                  <a:pt x="6462979" y="18288"/>
                </a:cubicBezTo>
                <a:cubicBezTo>
                  <a:pt x="6315717" y="27712"/>
                  <a:pt x="6124879" y="4989"/>
                  <a:pt x="5976518" y="18288"/>
                </a:cubicBezTo>
                <a:cubicBezTo>
                  <a:pt x="5828157" y="31587"/>
                  <a:pt x="5566880" y="7112"/>
                  <a:pt x="5281574" y="18288"/>
                </a:cubicBezTo>
                <a:cubicBezTo>
                  <a:pt x="4996268" y="29464"/>
                  <a:pt x="5085614" y="20493"/>
                  <a:pt x="4899355" y="18288"/>
                </a:cubicBezTo>
                <a:cubicBezTo>
                  <a:pt x="4713096" y="16083"/>
                  <a:pt x="4606138" y="34359"/>
                  <a:pt x="4517136" y="18288"/>
                </a:cubicBezTo>
                <a:cubicBezTo>
                  <a:pt x="4428134" y="2217"/>
                  <a:pt x="4125335" y="52414"/>
                  <a:pt x="3822192" y="18288"/>
                </a:cubicBezTo>
                <a:cubicBezTo>
                  <a:pt x="3519049" y="-15838"/>
                  <a:pt x="3453132" y="3859"/>
                  <a:pt x="3335731" y="18288"/>
                </a:cubicBezTo>
                <a:cubicBezTo>
                  <a:pt x="3218330" y="32717"/>
                  <a:pt x="2718749" y="-13936"/>
                  <a:pt x="2536546" y="18288"/>
                </a:cubicBezTo>
                <a:cubicBezTo>
                  <a:pt x="2354343" y="50512"/>
                  <a:pt x="2190669" y="3238"/>
                  <a:pt x="2050085" y="18288"/>
                </a:cubicBezTo>
                <a:cubicBezTo>
                  <a:pt x="1909501" y="33338"/>
                  <a:pt x="1520975" y="3062"/>
                  <a:pt x="1250899" y="18288"/>
                </a:cubicBezTo>
                <a:cubicBezTo>
                  <a:pt x="980823" y="33514"/>
                  <a:pt x="992936" y="28036"/>
                  <a:pt x="868680" y="18288"/>
                </a:cubicBezTo>
                <a:cubicBezTo>
                  <a:pt x="744424" y="8540"/>
                  <a:pt x="230364" y="33365"/>
                  <a:pt x="0" y="18288"/>
                </a:cubicBezTo>
                <a:cubicBezTo>
                  <a:pt x="-504" y="12101"/>
                  <a:pt x="-591" y="7719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14" name="Espaço Reservado para Conteúdo 2">
            <a:extLst>
              <a:ext uri="{FF2B5EF4-FFF2-40B4-BE49-F238E27FC236}">
                <a16:creationId xmlns:a16="http://schemas.microsoft.com/office/drawing/2014/main" id="{4317893D-C988-BC9B-6FB9-3A37E994A5EE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754128797"/>
              </p:ext>
            </p:extLst>
          </p:nvPr>
        </p:nvGraphicFramePr>
        <p:xfrm>
          <a:off x="838200" y="2228087"/>
          <a:ext cx="10515600" cy="394887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50176475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C2D68C4A-F897-0ED6-F260-9AF25AD1C57C}"/>
              </a:ext>
            </a:extLst>
          </p:cNvPr>
          <p:cNvPicPr>
            <a:picLocks noChangeAspect="1"/>
          </p:cNvPicPr>
          <p:nvPr/>
        </p:nvPicPr>
        <p:blipFill>
          <a:blip r:embed="rId3">
            <a:duotone>
              <a:schemeClr val="bg2">
                <a:shade val="45000"/>
                <a:satMod val="135000"/>
              </a:schemeClr>
              <a:prstClr val="white"/>
            </a:duotone>
          </a:blip>
          <a:srcRect b="25000"/>
          <a:stretch>
            <a:fillRect/>
          </a:stretch>
        </p:blipFill>
        <p:spPr>
          <a:xfrm>
            <a:off x="20" y="10"/>
            <a:ext cx="12191980" cy="6857990"/>
          </a:xfrm>
          <a:prstGeom prst="rect">
            <a:avLst/>
          </a:prstGeom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B50AB553-2A96-4A92-96F2-93548E09695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gradFill>
            <a:gsLst>
              <a:gs pos="10000">
                <a:schemeClr val="bg2">
                  <a:alpha val="68000"/>
                </a:schemeClr>
              </a:gs>
              <a:gs pos="85000">
                <a:schemeClr val="bg2">
                  <a:alpha val="97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C1E28C69-EC6B-A44C-A90C-7695DC55C27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>
            <a:normAutofit/>
          </a:bodyPr>
          <a:lstStyle/>
          <a:p>
            <a:r>
              <a:rPr lang="pt-BR" b="1" i="0" dirty="0">
                <a:effectLst/>
                <a:latin typeface="quote-cjk-patch"/>
              </a:rPr>
              <a:t>Mudanças na Ficha de Avaliação</a:t>
            </a:r>
            <a:endParaRPr lang="pt-BR" dirty="0"/>
          </a:p>
        </p:txBody>
      </p:sp>
      <p:graphicFrame>
        <p:nvGraphicFramePr>
          <p:cNvPr id="17" name="Espaço Reservado para Conteúdo 2">
            <a:extLst>
              <a:ext uri="{FF2B5EF4-FFF2-40B4-BE49-F238E27FC236}">
                <a16:creationId xmlns:a16="http://schemas.microsoft.com/office/drawing/2014/main" id="{79218281-163D-1BDC-E3D6-BC199F7DABEA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038364269"/>
              </p:ext>
            </p:extLst>
          </p:nvPr>
        </p:nvGraphicFramePr>
        <p:xfrm>
          <a:off x="838200" y="1825625"/>
          <a:ext cx="10515600" cy="435133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</p:spTree>
    <p:extLst>
      <p:ext uri="{BB962C8B-B14F-4D97-AF65-F5344CB8AC3E}">
        <p14:creationId xmlns:p14="http://schemas.microsoft.com/office/powerpoint/2010/main" val="298845758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100EDD19-6802-4EC3-95CE-CFFAB042CFD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A1F5DC85-0541-ACFE-3B81-50B191B2CF2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>
            <a:normAutofit/>
          </a:bodyPr>
          <a:lstStyle/>
          <a:p>
            <a:r>
              <a:rPr lang="pt-BR" sz="5400"/>
              <a:t>Ficha de avaliação</a:t>
            </a:r>
          </a:p>
        </p:txBody>
      </p:sp>
      <p:sp>
        <p:nvSpPr>
          <p:cNvPr id="10" name="sketch line">
            <a:extLst>
              <a:ext uri="{FF2B5EF4-FFF2-40B4-BE49-F238E27FC236}">
                <a16:creationId xmlns:a16="http://schemas.microsoft.com/office/drawing/2014/main" id="{DB17E863-922E-4C26-BD64-E8FD41D2866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9036" y="1677373"/>
            <a:ext cx="10853928" cy="18288"/>
          </a:xfrm>
          <a:custGeom>
            <a:avLst/>
            <a:gdLst>
              <a:gd name="connsiteX0" fmla="*/ 0 w 10853928"/>
              <a:gd name="connsiteY0" fmla="*/ 0 h 18288"/>
              <a:gd name="connsiteX1" fmla="*/ 461292 w 10853928"/>
              <a:gd name="connsiteY1" fmla="*/ 0 h 18288"/>
              <a:gd name="connsiteX2" fmla="*/ 1139662 w 10853928"/>
              <a:gd name="connsiteY2" fmla="*/ 0 h 18288"/>
              <a:gd name="connsiteX3" fmla="*/ 1926572 w 10853928"/>
              <a:gd name="connsiteY3" fmla="*/ 0 h 18288"/>
              <a:gd name="connsiteX4" fmla="*/ 2279325 w 10853928"/>
              <a:gd name="connsiteY4" fmla="*/ 0 h 18288"/>
              <a:gd name="connsiteX5" fmla="*/ 2632078 w 10853928"/>
              <a:gd name="connsiteY5" fmla="*/ 0 h 18288"/>
              <a:gd name="connsiteX6" fmla="*/ 3527527 w 10853928"/>
              <a:gd name="connsiteY6" fmla="*/ 0 h 18288"/>
              <a:gd name="connsiteX7" fmla="*/ 4205897 w 10853928"/>
              <a:gd name="connsiteY7" fmla="*/ 0 h 18288"/>
              <a:gd name="connsiteX8" fmla="*/ 4558650 w 10853928"/>
              <a:gd name="connsiteY8" fmla="*/ 0 h 18288"/>
              <a:gd name="connsiteX9" fmla="*/ 5237020 w 10853928"/>
              <a:gd name="connsiteY9" fmla="*/ 0 h 18288"/>
              <a:gd name="connsiteX10" fmla="*/ 6132469 w 10853928"/>
              <a:gd name="connsiteY10" fmla="*/ 0 h 18288"/>
              <a:gd name="connsiteX11" fmla="*/ 6702301 w 10853928"/>
              <a:gd name="connsiteY11" fmla="*/ 0 h 18288"/>
              <a:gd name="connsiteX12" fmla="*/ 7272132 w 10853928"/>
              <a:gd name="connsiteY12" fmla="*/ 0 h 18288"/>
              <a:gd name="connsiteX13" fmla="*/ 7950502 w 10853928"/>
              <a:gd name="connsiteY13" fmla="*/ 0 h 18288"/>
              <a:gd name="connsiteX14" fmla="*/ 8737412 w 10853928"/>
              <a:gd name="connsiteY14" fmla="*/ 0 h 18288"/>
              <a:gd name="connsiteX15" fmla="*/ 9524322 w 10853928"/>
              <a:gd name="connsiteY15" fmla="*/ 0 h 18288"/>
              <a:gd name="connsiteX16" fmla="*/ 10853928 w 10853928"/>
              <a:gd name="connsiteY16" fmla="*/ 0 h 18288"/>
              <a:gd name="connsiteX17" fmla="*/ 10853928 w 10853928"/>
              <a:gd name="connsiteY17" fmla="*/ 18288 h 18288"/>
              <a:gd name="connsiteX18" fmla="*/ 10392636 w 10853928"/>
              <a:gd name="connsiteY18" fmla="*/ 18288 h 18288"/>
              <a:gd name="connsiteX19" fmla="*/ 9497187 w 10853928"/>
              <a:gd name="connsiteY19" fmla="*/ 18288 h 18288"/>
              <a:gd name="connsiteX20" fmla="*/ 8818817 w 10853928"/>
              <a:gd name="connsiteY20" fmla="*/ 18288 h 18288"/>
              <a:gd name="connsiteX21" fmla="*/ 8466064 w 10853928"/>
              <a:gd name="connsiteY21" fmla="*/ 18288 h 18288"/>
              <a:gd name="connsiteX22" fmla="*/ 7787693 w 10853928"/>
              <a:gd name="connsiteY22" fmla="*/ 18288 h 18288"/>
              <a:gd name="connsiteX23" fmla="*/ 7217862 w 10853928"/>
              <a:gd name="connsiteY23" fmla="*/ 18288 h 18288"/>
              <a:gd name="connsiteX24" fmla="*/ 6648031 w 10853928"/>
              <a:gd name="connsiteY24" fmla="*/ 18288 h 18288"/>
              <a:gd name="connsiteX25" fmla="*/ 6078200 w 10853928"/>
              <a:gd name="connsiteY25" fmla="*/ 18288 h 18288"/>
              <a:gd name="connsiteX26" fmla="*/ 5508368 w 10853928"/>
              <a:gd name="connsiteY26" fmla="*/ 18288 h 18288"/>
              <a:gd name="connsiteX27" fmla="*/ 4721459 w 10853928"/>
              <a:gd name="connsiteY27" fmla="*/ 18288 h 18288"/>
              <a:gd name="connsiteX28" fmla="*/ 4043088 w 10853928"/>
              <a:gd name="connsiteY28" fmla="*/ 18288 h 18288"/>
              <a:gd name="connsiteX29" fmla="*/ 3690336 w 10853928"/>
              <a:gd name="connsiteY29" fmla="*/ 18288 h 18288"/>
              <a:gd name="connsiteX30" fmla="*/ 3120504 w 10853928"/>
              <a:gd name="connsiteY30" fmla="*/ 18288 h 18288"/>
              <a:gd name="connsiteX31" fmla="*/ 2333595 w 10853928"/>
              <a:gd name="connsiteY31" fmla="*/ 18288 h 18288"/>
              <a:gd name="connsiteX32" fmla="*/ 1872303 w 10853928"/>
              <a:gd name="connsiteY32" fmla="*/ 18288 h 18288"/>
              <a:gd name="connsiteX33" fmla="*/ 976854 w 10853928"/>
              <a:gd name="connsiteY33" fmla="*/ 18288 h 18288"/>
              <a:gd name="connsiteX34" fmla="*/ 0 w 10853928"/>
              <a:gd name="connsiteY34" fmla="*/ 18288 h 18288"/>
              <a:gd name="connsiteX35" fmla="*/ 0 w 10853928"/>
              <a:gd name="connsiteY35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</a:cxnLst>
            <a:rect l="l" t="t" r="r" b="b"/>
            <a:pathLst>
              <a:path w="10853928" h="18288" fill="none" extrusionOk="0">
                <a:moveTo>
                  <a:pt x="0" y="0"/>
                </a:moveTo>
                <a:cubicBezTo>
                  <a:pt x="146993" y="-19076"/>
                  <a:pt x="347684" y="-4790"/>
                  <a:pt x="461292" y="0"/>
                </a:cubicBezTo>
                <a:cubicBezTo>
                  <a:pt x="574900" y="4790"/>
                  <a:pt x="808367" y="19821"/>
                  <a:pt x="1139662" y="0"/>
                </a:cubicBezTo>
                <a:cubicBezTo>
                  <a:pt x="1470957" y="-19821"/>
                  <a:pt x="1627405" y="5721"/>
                  <a:pt x="1926572" y="0"/>
                </a:cubicBezTo>
                <a:cubicBezTo>
                  <a:pt x="2225739" y="-5721"/>
                  <a:pt x="2137730" y="-3235"/>
                  <a:pt x="2279325" y="0"/>
                </a:cubicBezTo>
                <a:cubicBezTo>
                  <a:pt x="2420920" y="3235"/>
                  <a:pt x="2456518" y="9685"/>
                  <a:pt x="2632078" y="0"/>
                </a:cubicBezTo>
                <a:cubicBezTo>
                  <a:pt x="2807638" y="-9685"/>
                  <a:pt x="3211516" y="-43007"/>
                  <a:pt x="3527527" y="0"/>
                </a:cubicBezTo>
                <a:cubicBezTo>
                  <a:pt x="3843538" y="43007"/>
                  <a:pt x="4058833" y="22042"/>
                  <a:pt x="4205897" y="0"/>
                </a:cubicBezTo>
                <a:cubicBezTo>
                  <a:pt x="4352961" y="-22042"/>
                  <a:pt x="4474805" y="-11846"/>
                  <a:pt x="4558650" y="0"/>
                </a:cubicBezTo>
                <a:cubicBezTo>
                  <a:pt x="4642495" y="11846"/>
                  <a:pt x="5041928" y="-6069"/>
                  <a:pt x="5237020" y="0"/>
                </a:cubicBezTo>
                <a:cubicBezTo>
                  <a:pt x="5432112" y="6069"/>
                  <a:pt x="5943266" y="-17479"/>
                  <a:pt x="6132469" y="0"/>
                </a:cubicBezTo>
                <a:cubicBezTo>
                  <a:pt x="6321672" y="17479"/>
                  <a:pt x="6483872" y="26234"/>
                  <a:pt x="6702301" y="0"/>
                </a:cubicBezTo>
                <a:cubicBezTo>
                  <a:pt x="6920730" y="-26234"/>
                  <a:pt x="6991194" y="-15156"/>
                  <a:pt x="7272132" y="0"/>
                </a:cubicBezTo>
                <a:cubicBezTo>
                  <a:pt x="7553070" y="15156"/>
                  <a:pt x="7684444" y="-32961"/>
                  <a:pt x="7950502" y="0"/>
                </a:cubicBezTo>
                <a:cubicBezTo>
                  <a:pt x="8216560" y="32961"/>
                  <a:pt x="8493290" y="-10491"/>
                  <a:pt x="8737412" y="0"/>
                </a:cubicBezTo>
                <a:cubicBezTo>
                  <a:pt x="8981534" y="10491"/>
                  <a:pt x="9191586" y="-13899"/>
                  <a:pt x="9524322" y="0"/>
                </a:cubicBezTo>
                <a:cubicBezTo>
                  <a:pt x="9857058" y="13899"/>
                  <a:pt x="10297509" y="7485"/>
                  <a:pt x="10853928" y="0"/>
                </a:cubicBezTo>
                <a:cubicBezTo>
                  <a:pt x="10854574" y="4451"/>
                  <a:pt x="10854418" y="9226"/>
                  <a:pt x="10853928" y="18288"/>
                </a:cubicBezTo>
                <a:cubicBezTo>
                  <a:pt x="10691638" y="28522"/>
                  <a:pt x="10574319" y="29578"/>
                  <a:pt x="10392636" y="18288"/>
                </a:cubicBezTo>
                <a:cubicBezTo>
                  <a:pt x="10210953" y="6998"/>
                  <a:pt x="9836277" y="-16742"/>
                  <a:pt x="9497187" y="18288"/>
                </a:cubicBezTo>
                <a:cubicBezTo>
                  <a:pt x="9158097" y="53318"/>
                  <a:pt x="9119479" y="30714"/>
                  <a:pt x="8818817" y="18288"/>
                </a:cubicBezTo>
                <a:cubicBezTo>
                  <a:pt x="8518155" y="5863"/>
                  <a:pt x="8640037" y="6483"/>
                  <a:pt x="8466064" y="18288"/>
                </a:cubicBezTo>
                <a:cubicBezTo>
                  <a:pt x="8292091" y="30093"/>
                  <a:pt x="7997656" y="18914"/>
                  <a:pt x="7787693" y="18288"/>
                </a:cubicBezTo>
                <a:cubicBezTo>
                  <a:pt x="7577730" y="17662"/>
                  <a:pt x="7412468" y="21416"/>
                  <a:pt x="7217862" y="18288"/>
                </a:cubicBezTo>
                <a:cubicBezTo>
                  <a:pt x="7023256" y="15160"/>
                  <a:pt x="6898018" y="14824"/>
                  <a:pt x="6648031" y="18288"/>
                </a:cubicBezTo>
                <a:cubicBezTo>
                  <a:pt x="6398044" y="21752"/>
                  <a:pt x="6254402" y="38625"/>
                  <a:pt x="6078200" y="18288"/>
                </a:cubicBezTo>
                <a:cubicBezTo>
                  <a:pt x="5901998" y="-2049"/>
                  <a:pt x="5622886" y="3213"/>
                  <a:pt x="5508368" y="18288"/>
                </a:cubicBezTo>
                <a:cubicBezTo>
                  <a:pt x="5393850" y="33363"/>
                  <a:pt x="5036260" y="26830"/>
                  <a:pt x="4721459" y="18288"/>
                </a:cubicBezTo>
                <a:cubicBezTo>
                  <a:pt x="4406658" y="9746"/>
                  <a:pt x="4239221" y="41551"/>
                  <a:pt x="4043088" y="18288"/>
                </a:cubicBezTo>
                <a:cubicBezTo>
                  <a:pt x="3846955" y="-4975"/>
                  <a:pt x="3818802" y="34658"/>
                  <a:pt x="3690336" y="18288"/>
                </a:cubicBezTo>
                <a:cubicBezTo>
                  <a:pt x="3561870" y="1918"/>
                  <a:pt x="3265491" y="42194"/>
                  <a:pt x="3120504" y="18288"/>
                </a:cubicBezTo>
                <a:cubicBezTo>
                  <a:pt x="2975517" y="-5618"/>
                  <a:pt x="2720254" y="36673"/>
                  <a:pt x="2333595" y="18288"/>
                </a:cubicBezTo>
                <a:cubicBezTo>
                  <a:pt x="1946936" y="-97"/>
                  <a:pt x="2097241" y="5776"/>
                  <a:pt x="1872303" y="18288"/>
                </a:cubicBezTo>
                <a:cubicBezTo>
                  <a:pt x="1647365" y="30800"/>
                  <a:pt x="1282708" y="45380"/>
                  <a:pt x="976854" y="18288"/>
                </a:cubicBezTo>
                <a:cubicBezTo>
                  <a:pt x="671000" y="-8804"/>
                  <a:pt x="408401" y="-12775"/>
                  <a:pt x="0" y="18288"/>
                </a:cubicBezTo>
                <a:cubicBezTo>
                  <a:pt x="-213" y="9468"/>
                  <a:pt x="187" y="4459"/>
                  <a:pt x="0" y="0"/>
                </a:cubicBezTo>
                <a:close/>
              </a:path>
              <a:path w="10853928" h="18288" stroke="0" extrusionOk="0">
                <a:moveTo>
                  <a:pt x="0" y="0"/>
                </a:moveTo>
                <a:cubicBezTo>
                  <a:pt x="267322" y="15284"/>
                  <a:pt x="415388" y="-21048"/>
                  <a:pt x="569831" y="0"/>
                </a:cubicBezTo>
                <a:cubicBezTo>
                  <a:pt x="724274" y="21048"/>
                  <a:pt x="769333" y="-2353"/>
                  <a:pt x="922584" y="0"/>
                </a:cubicBezTo>
                <a:cubicBezTo>
                  <a:pt x="1075835" y="2353"/>
                  <a:pt x="1399490" y="-145"/>
                  <a:pt x="1818033" y="0"/>
                </a:cubicBezTo>
                <a:cubicBezTo>
                  <a:pt x="2236576" y="145"/>
                  <a:pt x="2145330" y="5482"/>
                  <a:pt x="2387864" y="0"/>
                </a:cubicBezTo>
                <a:cubicBezTo>
                  <a:pt x="2630398" y="-5482"/>
                  <a:pt x="2793207" y="18487"/>
                  <a:pt x="2957695" y="0"/>
                </a:cubicBezTo>
                <a:cubicBezTo>
                  <a:pt x="3122183" y="-18487"/>
                  <a:pt x="3579141" y="19003"/>
                  <a:pt x="3853144" y="0"/>
                </a:cubicBezTo>
                <a:cubicBezTo>
                  <a:pt x="4127147" y="-19003"/>
                  <a:pt x="4209857" y="12211"/>
                  <a:pt x="4314436" y="0"/>
                </a:cubicBezTo>
                <a:cubicBezTo>
                  <a:pt x="4419015" y="-12211"/>
                  <a:pt x="4762459" y="-17220"/>
                  <a:pt x="5209885" y="0"/>
                </a:cubicBezTo>
                <a:cubicBezTo>
                  <a:pt x="5657311" y="17220"/>
                  <a:pt x="5692663" y="-3290"/>
                  <a:pt x="6105335" y="0"/>
                </a:cubicBezTo>
                <a:cubicBezTo>
                  <a:pt x="6518007" y="3290"/>
                  <a:pt x="6455516" y="-5124"/>
                  <a:pt x="6783705" y="0"/>
                </a:cubicBezTo>
                <a:cubicBezTo>
                  <a:pt x="7111894" y="5124"/>
                  <a:pt x="7441941" y="-17829"/>
                  <a:pt x="7679154" y="0"/>
                </a:cubicBezTo>
                <a:cubicBezTo>
                  <a:pt x="7916367" y="17829"/>
                  <a:pt x="8102967" y="-24363"/>
                  <a:pt x="8248985" y="0"/>
                </a:cubicBezTo>
                <a:cubicBezTo>
                  <a:pt x="8395003" y="24363"/>
                  <a:pt x="8552393" y="25505"/>
                  <a:pt x="8818817" y="0"/>
                </a:cubicBezTo>
                <a:cubicBezTo>
                  <a:pt x="9085241" y="-25505"/>
                  <a:pt x="9411308" y="38000"/>
                  <a:pt x="9605726" y="0"/>
                </a:cubicBezTo>
                <a:cubicBezTo>
                  <a:pt x="9800144" y="-38000"/>
                  <a:pt x="10006468" y="-25741"/>
                  <a:pt x="10175558" y="0"/>
                </a:cubicBezTo>
                <a:cubicBezTo>
                  <a:pt x="10344648" y="25741"/>
                  <a:pt x="10696282" y="695"/>
                  <a:pt x="10853928" y="0"/>
                </a:cubicBezTo>
                <a:cubicBezTo>
                  <a:pt x="10853521" y="8690"/>
                  <a:pt x="10853774" y="14141"/>
                  <a:pt x="10853928" y="18288"/>
                </a:cubicBezTo>
                <a:cubicBezTo>
                  <a:pt x="10608124" y="24255"/>
                  <a:pt x="10343415" y="22307"/>
                  <a:pt x="10067018" y="18288"/>
                </a:cubicBezTo>
                <a:cubicBezTo>
                  <a:pt x="9790621" y="14270"/>
                  <a:pt x="9843266" y="3564"/>
                  <a:pt x="9714266" y="18288"/>
                </a:cubicBezTo>
                <a:cubicBezTo>
                  <a:pt x="9585266" y="33012"/>
                  <a:pt x="9379484" y="1875"/>
                  <a:pt x="9252974" y="18288"/>
                </a:cubicBezTo>
                <a:cubicBezTo>
                  <a:pt x="9126464" y="34701"/>
                  <a:pt x="8580678" y="-4904"/>
                  <a:pt x="8357525" y="18288"/>
                </a:cubicBezTo>
                <a:cubicBezTo>
                  <a:pt x="8134372" y="41480"/>
                  <a:pt x="7903199" y="26458"/>
                  <a:pt x="7679154" y="18288"/>
                </a:cubicBezTo>
                <a:cubicBezTo>
                  <a:pt x="7455109" y="10118"/>
                  <a:pt x="7435944" y="27109"/>
                  <a:pt x="7217862" y="18288"/>
                </a:cubicBezTo>
                <a:cubicBezTo>
                  <a:pt x="6999780" y="9467"/>
                  <a:pt x="6680409" y="18985"/>
                  <a:pt x="6539492" y="18288"/>
                </a:cubicBezTo>
                <a:cubicBezTo>
                  <a:pt x="6398575" y="17592"/>
                  <a:pt x="6312077" y="33018"/>
                  <a:pt x="6186739" y="18288"/>
                </a:cubicBezTo>
                <a:cubicBezTo>
                  <a:pt x="6061401" y="3558"/>
                  <a:pt x="5947033" y="12075"/>
                  <a:pt x="5833986" y="18288"/>
                </a:cubicBezTo>
                <a:cubicBezTo>
                  <a:pt x="5720939" y="24501"/>
                  <a:pt x="5482226" y="8586"/>
                  <a:pt x="5155616" y="18288"/>
                </a:cubicBezTo>
                <a:cubicBezTo>
                  <a:pt x="4829006" y="27991"/>
                  <a:pt x="4841274" y="29316"/>
                  <a:pt x="4694324" y="18288"/>
                </a:cubicBezTo>
                <a:cubicBezTo>
                  <a:pt x="4547374" y="7260"/>
                  <a:pt x="4077675" y="7013"/>
                  <a:pt x="3907414" y="18288"/>
                </a:cubicBezTo>
                <a:cubicBezTo>
                  <a:pt x="3737153" y="29564"/>
                  <a:pt x="3538393" y="21630"/>
                  <a:pt x="3446122" y="18288"/>
                </a:cubicBezTo>
                <a:cubicBezTo>
                  <a:pt x="3353851" y="14946"/>
                  <a:pt x="2990320" y="-8091"/>
                  <a:pt x="2659212" y="18288"/>
                </a:cubicBezTo>
                <a:cubicBezTo>
                  <a:pt x="2328104" y="44667"/>
                  <a:pt x="2427653" y="9607"/>
                  <a:pt x="2306460" y="18288"/>
                </a:cubicBezTo>
                <a:cubicBezTo>
                  <a:pt x="2185267" y="26969"/>
                  <a:pt x="1719763" y="3717"/>
                  <a:pt x="1519550" y="18288"/>
                </a:cubicBezTo>
                <a:cubicBezTo>
                  <a:pt x="1319337" y="32860"/>
                  <a:pt x="1167371" y="17040"/>
                  <a:pt x="1058258" y="18288"/>
                </a:cubicBezTo>
                <a:cubicBezTo>
                  <a:pt x="949145" y="19536"/>
                  <a:pt x="780234" y="31447"/>
                  <a:pt x="705505" y="18288"/>
                </a:cubicBezTo>
                <a:cubicBezTo>
                  <a:pt x="630776" y="5129"/>
                  <a:pt x="215796" y="30056"/>
                  <a:pt x="0" y="18288"/>
                </a:cubicBezTo>
                <a:cubicBezTo>
                  <a:pt x="-53" y="11301"/>
                  <a:pt x="-649" y="7756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D550CB68-B0CA-59CA-3FBF-C9BC4C19F2D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929384"/>
            <a:ext cx="10515600" cy="425196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pt-BR" sz="3200" b="1" dirty="0"/>
              <a:t>3 quesitos</a:t>
            </a:r>
          </a:p>
          <a:p>
            <a:pPr marL="0" indent="0">
              <a:buNone/>
            </a:pPr>
            <a:endParaRPr lang="pt-BR" sz="2400" b="1" dirty="0"/>
          </a:p>
          <a:p>
            <a:r>
              <a:rPr lang="pt-BR" sz="2400" i="1" dirty="0"/>
              <a:t>Programa:</a:t>
            </a:r>
            <a:r>
              <a:rPr lang="pt-BR" sz="2400" dirty="0"/>
              <a:t> identidade e condições de funcionamento do programa</a:t>
            </a:r>
          </a:p>
          <a:p>
            <a:endParaRPr lang="pt-BR" sz="2400" dirty="0"/>
          </a:p>
          <a:p>
            <a:r>
              <a:rPr lang="pt-BR" sz="2400" i="1" dirty="0"/>
              <a:t>Formação e produção intelectual:</a:t>
            </a:r>
            <a:r>
              <a:rPr lang="pt-BR" sz="2400" dirty="0"/>
              <a:t> qualidade de Teses e Dissertações ou equivalentes e adequação às áreas de concentração e linhas de pesquisa do Programa.</a:t>
            </a:r>
          </a:p>
          <a:p>
            <a:endParaRPr lang="pt-BR" sz="2400" dirty="0"/>
          </a:p>
          <a:p>
            <a:r>
              <a:rPr lang="pt-BR" sz="2400" i="1" dirty="0"/>
              <a:t>Impacto: </a:t>
            </a:r>
            <a:r>
              <a:rPr lang="pt-BR" sz="2400" dirty="0"/>
              <a:t>inserção, visibilidade, popularização da ciência</a:t>
            </a:r>
          </a:p>
          <a:p>
            <a:endParaRPr lang="pt-BR" sz="2200" dirty="0"/>
          </a:p>
        </p:txBody>
      </p:sp>
    </p:spTree>
    <p:extLst>
      <p:ext uri="{BB962C8B-B14F-4D97-AF65-F5344CB8AC3E}">
        <p14:creationId xmlns:p14="http://schemas.microsoft.com/office/powerpoint/2010/main" val="284847433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BACC6370-2D7E-4714-9D71-7542949D7D5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F68B3F68-107C-434F-AA38-110D5EA91B8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2" y="0"/>
            <a:ext cx="12191998" cy="1575955"/>
          </a:xfrm>
          <a:prstGeom prst="rect">
            <a:avLst/>
          </a:prstGeom>
          <a:gradFill>
            <a:gsLst>
              <a:gs pos="0">
                <a:srgbClr val="000000">
                  <a:alpha val="96000"/>
                </a:srgbClr>
              </a:gs>
              <a:gs pos="100000">
                <a:schemeClr val="accent1">
                  <a:lumMod val="75000"/>
                </a:schemeClr>
              </a:gs>
            </a:gsLst>
            <a:lin ang="8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AAD0DBB9-1A4B-4391-81D4-CB19F9AB918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8128857" y="0"/>
            <a:ext cx="4063143" cy="1576412"/>
          </a:xfrm>
          <a:prstGeom prst="rect">
            <a:avLst/>
          </a:prstGeom>
          <a:gradFill>
            <a:gsLst>
              <a:gs pos="19000">
                <a:schemeClr val="accent1">
                  <a:lumMod val="50000"/>
                  <a:alpha val="68000"/>
                </a:schemeClr>
              </a:gs>
              <a:gs pos="100000">
                <a:schemeClr val="accent1">
                  <a:alpha val="79000"/>
                </a:schemeClr>
              </a:gs>
            </a:gsLst>
            <a:lin ang="19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063BBA22-50EA-4C4D-BE05-F1CE4E63AA5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5307777" y="-5307778"/>
            <a:ext cx="1576446" cy="12192002"/>
          </a:xfrm>
          <a:prstGeom prst="rect">
            <a:avLst/>
          </a:prstGeom>
          <a:gradFill>
            <a:gsLst>
              <a:gs pos="23000">
                <a:schemeClr val="accent1">
                  <a:alpha val="0"/>
                </a:schemeClr>
              </a:gs>
              <a:gs pos="99000">
                <a:srgbClr val="000000">
                  <a:alpha val="74000"/>
                </a:srgbClr>
              </a:gs>
            </a:gsLst>
            <a:lin ang="20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58C5504C-A33B-3B1E-B0AD-8AFD76A417C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597" y="348865"/>
            <a:ext cx="10044023" cy="877729"/>
          </a:xfrm>
        </p:spPr>
        <p:txBody>
          <a:bodyPr anchor="ctr">
            <a:normAutofit/>
          </a:bodyPr>
          <a:lstStyle/>
          <a:p>
            <a:r>
              <a:rPr lang="pt-BR" sz="4000">
                <a:solidFill>
                  <a:srgbClr val="FFFFFF"/>
                </a:solidFill>
              </a:rPr>
              <a:t>1. Programa</a:t>
            </a:r>
          </a:p>
        </p:txBody>
      </p:sp>
      <p:graphicFrame>
        <p:nvGraphicFramePr>
          <p:cNvPr id="4" name="Espaço Reservado para Conteúdo 3">
            <a:extLst>
              <a:ext uri="{FF2B5EF4-FFF2-40B4-BE49-F238E27FC236}">
                <a16:creationId xmlns:a16="http://schemas.microsoft.com/office/drawing/2014/main" id="{41DD8C14-BC89-5868-9BF1-6B097050E093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056856192"/>
              </p:ext>
            </p:extLst>
          </p:nvPr>
        </p:nvGraphicFramePr>
        <p:xfrm>
          <a:off x="644237" y="2112579"/>
          <a:ext cx="10927469" cy="4192808"/>
        </p:xfrm>
        <a:graphic>
          <a:graphicData uri="http://schemas.openxmlformats.org/drawingml/2006/table">
            <a:tbl>
              <a:tblPr firstRow="1" bandRow="1"/>
              <a:tblGrid>
                <a:gridCol w="3832530">
                  <a:extLst>
                    <a:ext uri="{9D8B030D-6E8A-4147-A177-3AD203B41FA5}">
                      <a16:colId xmlns:a16="http://schemas.microsoft.com/office/drawing/2014/main" val="3845114277"/>
                    </a:ext>
                  </a:extLst>
                </a:gridCol>
                <a:gridCol w="3529962">
                  <a:extLst>
                    <a:ext uri="{9D8B030D-6E8A-4147-A177-3AD203B41FA5}">
                      <a16:colId xmlns:a16="http://schemas.microsoft.com/office/drawing/2014/main" val="2963581837"/>
                    </a:ext>
                  </a:extLst>
                </a:gridCol>
                <a:gridCol w="3564977">
                  <a:extLst>
                    <a:ext uri="{9D8B030D-6E8A-4147-A177-3AD203B41FA5}">
                      <a16:colId xmlns:a16="http://schemas.microsoft.com/office/drawing/2014/main" val="239476792"/>
                    </a:ext>
                  </a:extLst>
                </a:gridCol>
              </a:tblGrid>
              <a:tr h="479900">
                <a:tc>
                  <a:txBody>
                    <a:bodyPr/>
                    <a:lstStyle/>
                    <a:p>
                      <a:pPr algn="l"/>
                      <a:r>
                        <a:rPr lang="pt-BR" sz="1900" b="1">
                          <a:solidFill>
                            <a:srgbClr val="404040"/>
                          </a:solidFill>
                          <a:effectLst/>
                        </a:rPr>
                        <a:t>Item</a:t>
                      </a:r>
                    </a:p>
                  </a:txBody>
                  <a:tcPr marL="94717" marR="78931" marT="78931" marB="78931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pt-BR" sz="1900" b="1">
                          <a:solidFill>
                            <a:srgbClr val="404040"/>
                          </a:solidFill>
                          <a:effectLst/>
                        </a:rPr>
                        <a:t>2021-2024</a:t>
                      </a:r>
                    </a:p>
                  </a:txBody>
                  <a:tcPr marL="78931" marR="78931" marT="78931" marB="78931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pt-BR" sz="1900" b="1">
                          <a:solidFill>
                            <a:srgbClr val="404040"/>
                          </a:solidFill>
                          <a:effectLst/>
                        </a:rPr>
                        <a:t>2025-2028</a:t>
                      </a:r>
                    </a:p>
                  </a:txBody>
                  <a:tcPr marL="78931" marR="78931" marT="78931" marB="78931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4016024"/>
                  </a:ext>
                </a:extLst>
              </a:tr>
              <a:tr h="1332353">
                <a:tc>
                  <a:txBody>
                    <a:bodyPr/>
                    <a:lstStyle/>
                    <a:p>
                      <a:r>
                        <a:rPr lang="pt-BR" sz="1900" b="1" dirty="0">
                          <a:effectLst/>
                        </a:rPr>
                        <a:t>1.1. Identidade do PPG</a:t>
                      </a:r>
                      <a:endParaRPr lang="pt-BR" sz="1900" dirty="0">
                        <a:effectLst/>
                      </a:endParaRPr>
                    </a:p>
                  </a:txBody>
                  <a:tcPr marL="94717" marR="78931" marT="78931" marB="78931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900" dirty="0">
                          <a:effectLst/>
                        </a:rPr>
                        <a:t>Avaliação quantitativa de infraestrutura e corpo docente.</a:t>
                      </a:r>
                    </a:p>
                  </a:txBody>
                  <a:tcPr marL="78931" marR="78931" marT="78931" marB="78931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900" b="1" dirty="0">
                          <a:effectLst/>
                        </a:rPr>
                        <a:t>Novo</a:t>
                      </a:r>
                      <a:r>
                        <a:rPr lang="pt-BR" sz="1900" dirty="0">
                          <a:effectLst/>
                        </a:rPr>
                        <a:t>: Inclusão de critérios de </a:t>
                      </a:r>
                      <a:r>
                        <a:rPr lang="pt-BR" sz="1900" b="1" dirty="0">
                          <a:effectLst/>
                        </a:rPr>
                        <a:t>regionalização</a:t>
                      </a:r>
                      <a:r>
                        <a:rPr lang="pt-BR" sz="1900" dirty="0">
                          <a:effectLst/>
                        </a:rPr>
                        <a:t> e </a:t>
                      </a:r>
                      <a:r>
                        <a:rPr lang="pt-BR" sz="1900" b="1" dirty="0">
                          <a:effectLst/>
                        </a:rPr>
                        <a:t>missão do PPG</a:t>
                      </a:r>
                      <a:r>
                        <a:rPr lang="pt-BR" sz="1900" dirty="0">
                          <a:effectLst/>
                        </a:rPr>
                        <a:t> (ex.: coerência com a missão do PPG).</a:t>
                      </a:r>
                    </a:p>
                  </a:txBody>
                  <a:tcPr marL="78931" marR="78931" marT="78931" marB="78931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70047376"/>
                  </a:ext>
                </a:extLst>
              </a:tr>
              <a:tr h="1048202">
                <a:tc>
                  <a:txBody>
                    <a:bodyPr/>
                    <a:lstStyle/>
                    <a:p>
                      <a:r>
                        <a:rPr lang="pt-BR" sz="1900" b="1" dirty="0">
                          <a:effectLst/>
                        </a:rPr>
                        <a:t>1.2. Autoavaliação</a:t>
                      </a:r>
                      <a:endParaRPr lang="pt-BR" sz="1900" dirty="0">
                        <a:effectLst/>
                      </a:endParaRPr>
                    </a:p>
                  </a:txBody>
                  <a:tcPr marL="94717" marR="78931" marT="78931" marB="78931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BR" sz="1900" dirty="0">
                          <a:effectLst/>
                        </a:rPr>
                        <a:t>Foco em formação discente e produção.</a:t>
                      </a:r>
                    </a:p>
                  </a:txBody>
                  <a:tcPr marL="78931" marR="78931" marT="78931" marB="78931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BR" sz="1900" b="1" dirty="0">
                          <a:effectLst/>
                        </a:rPr>
                        <a:t>Integração explícita</a:t>
                      </a:r>
                      <a:r>
                        <a:rPr lang="pt-BR" sz="1900" dirty="0">
                          <a:effectLst/>
                        </a:rPr>
                        <a:t> com planejamento estratégico e impacto da autoavaliação</a:t>
                      </a:r>
                    </a:p>
                  </a:txBody>
                  <a:tcPr marL="78931" marR="78931" marT="78931" marB="78931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10506543"/>
                  </a:ext>
                </a:extLst>
              </a:tr>
              <a:tr h="1332353">
                <a:tc>
                  <a:txBody>
                    <a:bodyPr/>
                    <a:lstStyle/>
                    <a:p>
                      <a:r>
                        <a:rPr lang="pt-BR" sz="1900" b="1" dirty="0">
                          <a:effectLst/>
                        </a:rPr>
                        <a:t>1.3. Planejamento Estratégico</a:t>
                      </a:r>
                      <a:endParaRPr lang="pt-BR" sz="1900" dirty="0">
                        <a:effectLst/>
                      </a:endParaRPr>
                    </a:p>
                  </a:txBody>
                  <a:tcPr marL="94717" marR="78931" marT="78931" marB="78931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900" dirty="0">
                          <a:effectLst/>
                        </a:rPr>
                        <a:t>Políticas afirmativas opcionais.</a:t>
                      </a:r>
                    </a:p>
                  </a:txBody>
                  <a:tcPr marL="78931" marR="78931" marT="78931" marB="78931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BR" sz="1900" b="1" dirty="0">
                          <a:effectLst/>
                        </a:rPr>
                        <a:t>Obrigatoriedade</a:t>
                      </a:r>
                      <a:r>
                        <a:rPr lang="pt-BR" sz="1900" dirty="0">
                          <a:effectLst/>
                        </a:rPr>
                        <a:t> de políticas de equidade (gênero, raça, </a:t>
                      </a:r>
                      <a:r>
                        <a:rPr lang="pt-BR" sz="1900" dirty="0" err="1">
                          <a:effectLst/>
                        </a:rPr>
                        <a:t>PcD</a:t>
                      </a:r>
                      <a:r>
                        <a:rPr lang="pt-BR" sz="1900" dirty="0">
                          <a:effectLst/>
                        </a:rPr>
                        <a:t>) e alinhamento com PDI.</a:t>
                      </a:r>
                    </a:p>
                  </a:txBody>
                  <a:tcPr marL="78931" marR="78931" marT="78931" marB="78931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3364515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53921110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BACC6370-2D7E-4714-9D71-7542949D7D5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F68B3F68-107C-434F-AA38-110D5EA91B8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2" y="0"/>
            <a:ext cx="12191998" cy="1575955"/>
          </a:xfrm>
          <a:prstGeom prst="rect">
            <a:avLst/>
          </a:prstGeom>
          <a:gradFill>
            <a:gsLst>
              <a:gs pos="0">
                <a:srgbClr val="000000">
                  <a:alpha val="96000"/>
                </a:srgbClr>
              </a:gs>
              <a:gs pos="100000">
                <a:schemeClr val="accent1">
                  <a:lumMod val="75000"/>
                </a:schemeClr>
              </a:gs>
            </a:gsLst>
            <a:lin ang="8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AAD0DBB9-1A4B-4391-81D4-CB19F9AB918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8128857" y="0"/>
            <a:ext cx="4063143" cy="1576412"/>
          </a:xfrm>
          <a:prstGeom prst="rect">
            <a:avLst/>
          </a:prstGeom>
          <a:gradFill>
            <a:gsLst>
              <a:gs pos="19000">
                <a:schemeClr val="accent1">
                  <a:lumMod val="50000"/>
                  <a:alpha val="68000"/>
                </a:schemeClr>
              </a:gs>
              <a:gs pos="100000">
                <a:schemeClr val="accent1">
                  <a:alpha val="79000"/>
                </a:schemeClr>
              </a:gs>
            </a:gsLst>
            <a:lin ang="19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063BBA22-50EA-4C4D-BE05-F1CE4E63AA5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5307777" y="-5307778"/>
            <a:ext cx="1576446" cy="12192002"/>
          </a:xfrm>
          <a:prstGeom prst="rect">
            <a:avLst/>
          </a:prstGeom>
          <a:gradFill>
            <a:gsLst>
              <a:gs pos="23000">
                <a:schemeClr val="accent1">
                  <a:alpha val="0"/>
                </a:schemeClr>
              </a:gs>
              <a:gs pos="99000">
                <a:srgbClr val="000000">
                  <a:alpha val="74000"/>
                </a:srgbClr>
              </a:gs>
            </a:gsLst>
            <a:lin ang="20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8F812EDC-2FC7-0617-B23A-6E971E733A4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597" y="348865"/>
            <a:ext cx="10044023" cy="877729"/>
          </a:xfrm>
        </p:spPr>
        <p:txBody>
          <a:bodyPr anchor="ctr">
            <a:normAutofit/>
          </a:bodyPr>
          <a:lstStyle/>
          <a:p>
            <a:r>
              <a:rPr lang="pt-BR" sz="4000">
                <a:solidFill>
                  <a:srgbClr val="FFFFFF"/>
                </a:solidFill>
              </a:rPr>
              <a:t>2. Formação e produção intelectual</a:t>
            </a:r>
          </a:p>
        </p:txBody>
      </p:sp>
      <p:graphicFrame>
        <p:nvGraphicFramePr>
          <p:cNvPr id="4" name="Espaço Reservado para Conteúdo 3">
            <a:extLst>
              <a:ext uri="{FF2B5EF4-FFF2-40B4-BE49-F238E27FC236}">
                <a16:creationId xmlns:a16="http://schemas.microsoft.com/office/drawing/2014/main" id="{5C7CD307-8EB3-892C-D2BE-9D53C863EA4E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547548234"/>
              </p:ext>
            </p:extLst>
          </p:nvPr>
        </p:nvGraphicFramePr>
        <p:xfrm>
          <a:off x="1267705" y="2112579"/>
          <a:ext cx="9680531" cy="4192807"/>
        </p:xfrm>
        <a:graphic>
          <a:graphicData uri="http://schemas.openxmlformats.org/drawingml/2006/table">
            <a:tbl>
              <a:tblPr firstRow="1" bandRow="1"/>
              <a:tblGrid>
                <a:gridCol w="3375066">
                  <a:extLst>
                    <a:ext uri="{9D8B030D-6E8A-4147-A177-3AD203B41FA5}">
                      <a16:colId xmlns:a16="http://schemas.microsoft.com/office/drawing/2014/main" val="2061565177"/>
                    </a:ext>
                  </a:extLst>
                </a:gridCol>
                <a:gridCol w="3108613">
                  <a:extLst>
                    <a:ext uri="{9D8B030D-6E8A-4147-A177-3AD203B41FA5}">
                      <a16:colId xmlns:a16="http://schemas.microsoft.com/office/drawing/2014/main" val="2340510209"/>
                    </a:ext>
                  </a:extLst>
                </a:gridCol>
                <a:gridCol w="3196852">
                  <a:extLst>
                    <a:ext uri="{9D8B030D-6E8A-4147-A177-3AD203B41FA5}">
                      <a16:colId xmlns:a16="http://schemas.microsoft.com/office/drawing/2014/main" val="762029828"/>
                    </a:ext>
                  </a:extLst>
                </a:gridCol>
              </a:tblGrid>
              <a:tr h="422617">
                <a:tc>
                  <a:txBody>
                    <a:bodyPr/>
                    <a:lstStyle/>
                    <a:p>
                      <a:pPr algn="l"/>
                      <a:r>
                        <a:rPr lang="pt-BR" sz="1600" b="1">
                          <a:solidFill>
                            <a:srgbClr val="404040"/>
                          </a:solidFill>
                          <a:effectLst/>
                        </a:rPr>
                        <a:t>Item</a:t>
                      </a:r>
                    </a:p>
                  </a:txBody>
                  <a:tcPr marL="83411" marR="69509" marT="69509" marB="69509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pt-BR" sz="1600" b="1">
                          <a:solidFill>
                            <a:srgbClr val="404040"/>
                          </a:solidFill>
                          <a:effectLst/>
                        </a:rPr>
                        <a:t>2021-2024</a:t>
                      </a:r>
                    </a:p>
                  </a:txBody>
                  <a:tcPr marL="69509" marR="69509" marT="69509" marB="69509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pt-BR" sz="1600" b="1">
                          <a:solidFill>
                            <a:srgbClr val="404040"/>
                          </a:solidFill>
                          <a:effectLst/>
                        </a:rPr>
                        <a:t>2025-2028</a:t>
                      </a:r>
                    </a:p>
                  </a:txBody>
                  <a:tcPr marL="69509" marR="69509" marT="69509" marB="69509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96444165"/>
                  </a:ext>
                </a:extLst>
              </a:tr>
              <a:tr h="1423552">
                <a:tc>
                  <a:txBody>
                    <a:bodyPr/>
                    <a:lstStyle/>
                    <a:p>
                      <a:r>
                        <a:rPr lang="pt-BR" sz="1600" b="1">
                          <a:effectLst/>
                        </a:rPr>
                        <a:t>2.1. Teses/Dissertações</a:t>
                      </a:r>
                      <a:endParaRPr lang="pt-BR" sz="1600">
                        <a:effectLst/>
                      </a:endParaRPr>
                    </a:p>
                  </a:txBody>
                  <a:tcPr marL="83411" marR="69509" marT="69509" marB="6950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600">
                          <a:effectLst/>
                        </a:rPr>
                        <a:t>Avaliação por estratos Qualis (A1-B3).</a:t>
                      </a:r>
                    </a:p>
                  </a:txBody>
                  <a:tcPr marL="69509" marR="69509" marT="69509" marB="6950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600" b="1" dirty="0">
                          <a:effectLst/>
                        </a:rPr>
                        <a:t>Novos estratos bibliométricos</a:t>
                      </a:r>
                      <a:r>
                        <a:rPr lang="pt-BR" sz="1600" dirty="0">
                          <a:effectLst/>
                        </a:rPr>
                        <a:t> (A1-A8)</a:t>
                      </a:r>
                    </a:p>
                  </a:txBody>
                  <a:tcPr marL="69509" marR="69509" marT="69509" marB="6950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60663089"/>
                  </a:ext>
                </a:extLst>
              </a:tr>
              <a:tr h="1173319">
                <a:tc>
                  <a:txBody>
                    <a:bodyPr/>
                    <a:lstStyle/>
                    <a:p>
                      <a:r>
                        <a:rPr lang="pt-BR" sz="1600" b="1" dirty="0">
                          <a:effectLst/>
                        </a:rPr>
                        <a:t>2.2. Egressos</a:t>
                      </a:r>
                      <a:endParaRPr lang="pt-BR" sz="1600" dirty="0">
                        <a:effectLst/>
                      </a:endParaRPr>
                    </a:p>
                  </a:txBody>
                  <a:tcPr marL="83411" marR="69509" marT="69509" marB="6950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600" dirty="0">
                          <a:effectLst/>
                        </a:rPr>
                        <a:t>Dados da RAIS e justificativas qualitativas.</a:t>
                      </a:r>
                    </a:p>
                  </a:txBody>
                  <a:tcPr marL="69509" marR="69509" marT="69509" marB="6950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600" b="1" dirty="0">
                          <a:effectLst/>
                        </a:rPr>
                        <a:t>Reforço</a:t>
                      </a:r>
                      <a:r>
                        <a:rPr lang="pt-BR" sz="1600" dirty="0">
                          <a:effectLst/>
                        </a:rPr>
                        <a:t> em empregabilidade e </a:t>
                      </a:r>
                      <a:r>
                        <a:rPr lang="pt-BR" sz="1600" b="1" dirty="0">
                          <a:effectLst/>
                        </a:rPr>
                        <a:t>impacto regional</a:t>
                      </a:r>
                      <a:r>
                        <a:rPr lang="pt-BR" sz="1600" dirty="0">
                          <a:effectLst/>
                        </a:rPr>
                        <a:t> </a:t>
                      </a:r>
                    </a:p>
                  </a:txBody>
                  <a:tcPr marL="69509" marR="69509" marT="69509" marB="6950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80850674"/>
                  </a:ext>
                </a:extLst>
              </a:tr>
              <a:tr h="1173319">
                <a:tc>
                  <a:txBody>
                    <a:bodyPr/>
                    <a:lstStyle/>
                    <a:p>
                      <a:r>
                        <a:rPr lang="pt-BR" sz="1600" b="1" dirty="0">
                          <a:effectLst/>
                        </a:rPr>
                        <a:t>2.3. Produção Discente e 2.4. Produção Docente</a:t>
                      </a:r>
                      <a:endParaRPr lang="pt-BR" sz="1600" dirty="0">
                        <a:effectLst/>
                      </a:endParaRPr>
                    </a:p>
                  </a:txBody>
                  <a:tcPr marL="83411" marR="69509" marT="69509" marB="6950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600" dirty="0">
                          <a:effectLst/>
                        </a:rPr>
                        <a:t>Artigos A1-A4</a:t>
                      </a:r>
                    </a:p>
                  </a:txBody>
                  <a:tcPr marL="69509" marR="69509" marT="69509" marB="6950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600" b="0" dirty="0">
                          <a:effectLst/>
                        </a:rPr>
                        <a:t>Métricas permanecem as mesmas. </a:t>
                      </a:r>
                      <a:r>
                        <a:rPr lang="pt-BR" sz="1600" b="1" dirty="0">
                          <a:effectLst/>
                        </a:rPr>
                        <a:t>Novas regras para gestantes e adotantes</a:t>
                      </a:r>
                      <a:endParaRPr lang="pt-BR" sz="1600" dirty="0">
                        <a:effectLst/>
                      </a:endParaRPr>
                    </a:p>
                  </a:txBody>
                  <a:tcPr marL="69509" marR="69509" marT="69509" marB="6950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88331609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76509873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BACC6370-2D7E-4714-9D71-7542949D7D5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F68B3F68-107C-434F-AA38-110D5EA91B8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2" y="0"/>
            <a:ext cx="12191998" cy="1575955"/>
          </a:xfrm>
          <a:prstGeom prst="rect">
            <a:avLst/>
          </a:prstGeom>
          <a:gradFill>
            <a:gsLst>
              <a:gs pos="0">
                <a:srgbClr val="000000">
                  <a:alpha val="96000"/>
                </a:srgbClr>
              </a:gs>
              <a:gs pos="100000">
                <a:schemeClr val="accent1">
                  <a:lumMod val="75000"/>
                </a:schemeClr>
              </a:gs>
            </a:gsLst>
            <a:lin ang="8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AAD0DBB9-1A4B-4391-81D4-CB19F9AB918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8128857" y="0"/>
            <a:ext cx="4063143" cy="1576412"/>
          </a:xfrm>
          <a:prstGeom prst="rect">
            <a:avLst/>
          </a:prstGeom>
          <a:gradFill>
            <a:gsLst>
              <a:gs pos="19000">
                <a:schemeClr val="accent1">
                  <a:lumMod val="50000"/>
                  <a:alpha val="68000"/>
                </a:schemeClr>
              </a:gs>
              <a:gs pos="100000">
                <a:schemeClr val="accent1">
                  <a:alpha val="79000"/>
                </a:schemeClr>
              </a:gs>
            </a:gsLst>
            <a:lin ang="19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063BBA22-50EA-4C4D-BE05-F1CE4E63AA5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5307777" y="-5307778"/>
            <a:ext cx="1576446" cy="12192002"/>
          </a:xfrm>
          <a:prstGeom prst="rect">
            <a:avLst/>
          </a:prstGeom>
          <a:gradFill>
            <a:gsLst>
              <a:gs pos="23000">
                <a:schemeClr val="accent1">
                  <a:alpha val="0"/>
                </a:schemeClr>
              </a:gs>
              <a:gs pos="99000">
                <a:srgbClr val="000000">
                  <a:alpha val="74000"/>
                </a:srgbClr>
              </a:gs>
            </a:gsLst>
            <a:lin ang="20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85DDD839-8A1F-7791-F96D-6E2BA8BB23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597" y="348865"/>
            <a:ext cx="10044023" cy="877729"/>
          </a:xfrm>
        </p:spPr>
        <p:txBody>
          <a:bodyPr anchor="ctr">
            <a:normAutofit/>
          </a:bodyPr>
          <a:lstStyle/>
          <a:p>
            <a:r>
              <a:rPr lang="pt-BR" sz="4000">
                <a:solidFill>
                  <a:srgbClr val="FFFFFF"/>
                </a:solidFill>
              </a:rPr>
              <a:t>3. Impacto</a:t>
            </a:r>
          </a:p>
        </p:txBody>
      </p:sp>
      <p:graphicFrame>
        <p:nvGraphicFramePr>
          <p:cNvPr id="4" name="Espaço Reservado para Conteúdo 3">
            <a:extLst>
              <a:ext uri="{FF2B5EF4-FFF2-40B4-BE49-F238E27FC236}">
                <a16:creationId xmlns:a16="http://schemas.microsoft.com/office/drawing/2014/main" id="{E7283E06-C6F8-3C9D-70E9-29BE07B8F50C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866002311"/>
              </p:ext>
            </p:extLst>
          </p:nvPr>
        </p:nvGraphicFramePr>
        <p:xfrm>
          <a:off x="644056" y="2404350"/>
          <a:ext cx="10927831" cy="4163865"/>
        </p:xfrm>
        <a:graphic>
          <a:graphicData uri="http://schemas.openxmlformats.org/drawingml/2006/table">
            <a:tbl>
              <a:tblPr firstRow="1" bandRow="1"/>
              <a:tblGrid>
                <a:gridCol w="3816416">
                  <a:extLst>
                    <a:ext uri="{9D8B030D-6E8A-4147-A177-3AD203B41FA5}">
                      <a16:colId xmlns:a16="http://schemas.microsoft.com/office/drawing/2014/main" val="2537433138"/>
                    </a:ext>
                  </a:extLst>
                </a:gridCol>
                <a:gridCol w="3515120">
                  <a:extLst>
                    <a:ext uri="{9D8B030D-6E8A-4147-A177-3AD203B41FA5}">
                      <a16:colId xmlns:a16="http://schemas.microsoft.com/office/drawing/2014/main" val="1322123750"/>
                    </a:ext>
                  </a:extLst>
                </a:gridCol>
                <a:gridCol w="3596295">
                  <a:extLst>
                    <a:ext uri="{9D8B030D-6E8A-4147-A177-3AD203B41FA5}">
                      <a16:colId xmlns:a16="http://schemas.microsoft.com/office/drawing/2014/main" val="4076938204"/>
                    </a:ext>
                  </a:extLst>
                </a:gridCol>
              </a:tblGrid>
              <a:tr h="477882">
                <a:tc>
                  <a:txBody>
                    <a:bodyPr/>
                    <a:lstStyle/>
                    <a:p>
                      <a:pPr algn="l"/>
                      <a:r>
                        <a:rPr lang="pt-BR" sz="1900" b="1">
                          <a:solidFill>
                            <a:srgbClr val="404040"/>
                          </a:solidFill>
                          <a:effectLst/>
                        </a:rPr>
                        <a:t>Item</a:t>
                      </a:r>
                    </a:p>
                  </a:txBody>
                  <a:tcPr marL="94319" marR="78599" marT="78599" marB="78599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pt-BR" sz="1900" b="1" dirty="0">
                          <a:solidFill>
                            <a:srgbClr val="404040"/>
                          </a:solidFill>
                          <a:effectLst/>
                        </a:rPr>
                        <a:t>2021-2024</a:t>
                      </a:r>
                    </a:p>
                  </a:txBody>
                  <a:tcPr marL="78599" marR="78599" marT="78599" marB="78599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pt-BR" sz="1900" b="1">
                          <a:solidFill>
                            <a:srgbClr val="404040"/>
                          </a:solidFill>
                          <a:effectLst/>
                        </a:rPr>
                        <a:t>2025-2028</a:t>
                      </a:r>
                    </a:p>
                  </a:txBody>
                  <a:tcPr marL="78599" marR="78599" marT="78599" marB="78599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3572918"/>
                  </a:ext>
                </a:extLst>
              </a:tr>
              <a:tr h="1326751">
                <a:tc>
                  <a:txBody>
                    <a:bodyPr/>
                    <a:lstStyle/>
                    <a:p>
                      <a:r>
                        <a:rPr lang="pt-BR" sz="1900" b="1" dirty="0">
                          <a:effectLst/>
                        </a:rPr>
                        <a:t>3.1. Inserção, visibilidade,</a:t>
                      </a:r>
                    </a:p>
                    <a:p>
                      <a:r>
                        <a:rPr lang="pt-BR" sz="1900" b="1" dirty="0">
                          <a:effectLst/>
                        </a:rPr>
                        <a:t>popularização da ciência</a:t>
                      </a:r>
                      <a:endParaRPr lang="pt-BR" sz="1900" dirty="0">
                        <a:effectLst/>
                      </a:endParaRPr>
                    </a:p>
                  </a:txBody>
                  <a:tcPr marL="94319" marR="78599" marT="78599" marB="7859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900" dirty="0">
                          <a:effectLst/>
                        </a:rPr>
                        <a:t>Indicadores como H-index e Qualis.</a:t>
                      </a:r>
                    </a:p>
                  </a:txBody>
                  <a:tcPr marL="78599" marR="78599" marT="78599" marB="7859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900" b="1" dirty="0">
                          <a:effectLst/>
                        </a:rPr>
                        <a:t>Exclusão do H-index </a:t>
                      </a:r>
                      <a:r>
                        <a:rPr lang="pt-BR" sz="1900" dirty="0">
                          <a:effectLst/>
                        </a:rPr>
                        <a:t>e foco na </a:t>
                      </a:r>
                      <a:r>
                        <a:rPr lang="pt-BR" sz="1900" b="1" dirty="0">
                          <a:effectLst/>
                        </a:rPr>
                        <a:t>popularização da ciência</a:t>
                      </a:r>
                      <a:r>
                        <a:rPr lang="pt-BR" sz="1900" dirty="0">
                          <a:effectLst/>
                        </a:rPr>
                        <a:t> (mídias sociais, divulgação eletrônica).</a:t>
                      </a:r>
                    </a:p>
                  </a:txBody>
                  <a:tcPr marL="78599" marR="78599" marT="78599" marB="7859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BBBBB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71421927"/>
                  </a:ext>
                </a:extLst>
              </a:tr>
              <a:tr h="760838">
                <a:tc>
                  <a:txBody>
                    <a:bodyPr/>
                    <a:lstStyle/>
                    <a:p>
                      <a:r>
                        <a:rPr lang="pt-BR" sz="1900" b="1">
                          <a:effectLst/>
                        </a:rPr>
                        <a:t>3.2. Inovação</a:t>
                      </a:r>
                      <a:endParaRPr lang="pt-BR" sz="1900">
                        <a:effectLst/>
                      </a:endParaRPr>
                    </a:p>
                  </a:txBody>
                  <a:tcPr marL="94319" marR="78599" marT="78599" marB="7859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900" dirty="0">
                          <a:effectLst/>
                        </a:rPr>
                        <a:t>5 produtos de impacto justificados.</a:t>
                      </a:r>
                    </a:p>
                  </a:txBody>
                  <a:tcPr marL="78599" marR="78599" marT="78599" marB="7859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900" b="1" dirty="0">
                          <a:effectLst/>
                        </a:rPr>
                        <a:t>Produção docente </a:t>
                      </a:r>
                      <a:r>
                        <a:rPr lang="pt-BR" sz="1900" b="0" dirty="0">
                          <a:effectLst/>
                        </a:rPr>
                        <a:t>avaliada por métricas dos 150 artigos mais proeminentes do programa, e </a:t>
                      </a:r>
                      <a:r>
                        <a:rPr lang="pt-BR" sz="1900" b="0" dirty="0" err="1">
                          <a:effectLst/>
                        </a:rPr>
                        <a:t>qualitativativamente</a:t>
                      </a:r>
                      <a:r>
                        <a:rPr lang="pt-BR" sz="1900" b="0" dirty="0">
                          <a:effectLst/>
                        </a:rPr>
                        <a:t>.</a:t>
                      </a:r>
                    </a:p>
                  </a:txBody>
                  <a:tcPr marL="78599" marR="78599" marT="78599" marB="7859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723050177"/>
                  </a:ext>
                </a:extLst>
              </a:tr>
              <a:tr h="1043794">
                <a:tc>
                  <a:txBody>
                    <a:bodyPr/>
                    <a:lstStyle/>
                    <a:p>
                      <a:r>
                        <a:rPr lang="pt-BR" sz="1900" b="1">
                          <a:effectLst/>
                        </a:rPr>
                        <a:t>3.3. Impacto Social</a:t>
                      </a:r>
                      <a:endParaRPr lang="pt-BR" sz="1900">
                        <a:effectLst/>
                      </a:endParaRPr>
                    </a:p>
                  </a:txBody>
                  <a:tcPr marL="94319" marR="78599" marT="78599" marB="7859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900" dirty="0">
                          <a:effectLst/>
                        </a:rPr>
                        <a:t>Avaliação qualitativa genérica.</a:t>
                      </a:r>
                    </a:p>
                  </a:txBody>
                  <a:tcPr marL="78599" marR="78599" marT="78599" marB="7859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pt-BR" sz="1900" b="1" dirty="0">
                          <a:effectLst/>
                        </a:rPr>
                        <a:t>Critérios claros</a:t>
                      </a:r>
                      <a:r>
                        <a:rPr lang="pt-BR" sz="1900" dirty="0">
                          <a:effectLst/>
                        </a:rPr>
                        <a:t>: abrangência (local-global), inovação e aderência às linhas de pesquisa.</a:t>
                      </a:r>
                    </a:p>
                  </a:txBody>
                  <a:tcPr marL="78599" marR="78599" marT="78599" marB="78599" anchor="ctr">
                    <a:lnL>
                      <a:noFill/>
                    </a:lnL>
                    <a:lnR>
                      <a:noFill/>
                    </a:lnR>
                    <a:lnT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096" cap="flat" cmpd="sng" algn="ctr">
                      <a:solidFill>
                        <a:srgbClr val="E5E5E5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0975348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18834080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777A147A-9ED8-46B4-8660-1B3C2AA880B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7BC2AF89-6980-946D-5546-22BBEF6B2E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41248" y="548640"/>
            <a:ext cx="3600860" cy="5431536"/>
          </a:xfrm>
        </p:spPr>
        <p:txBody>
          <a:bodyPr>
            <a:normAutofit/>
          </a:bodyPr>
          <a:lstStyle/>
          <a:p>
            <a:r>
              <a:rPr lang="pt-BR" sz="5400"/>
              <a:t>Principais Inovações em 2025-2028</a:t>
            </a:r>
          </a:p>
        </p:txBody>
      </p:sp>
      <p:sp>
        <p:nvSpPr>
          <p:cNvPr id="10" name="sketch line">
            <a:extLst>
              <a:ext uri="{FF2B5EF4-FFF2-40B4-BE49-F238E27FC236}">
                <a16:creationId xmlns:a16="http://schemas.microsoft.com/office/drawing/2014/main" id="{5D6C15A0-C087-4593-8414-2B4EC1CDC3D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2543983" y="3258715"/>
            <a:ext cx="4480560" cy="18288"/>
          </a:xfrm>
          <a:custGeom>
            <a:avLst/>
            <a:gdLst>
              <a:gd name="connsiteX0" fmla="*/ 0 w 4480560"/>
              <a:gd name="connsiteY0" fmla="*/ 0 h 18288"/>
              <a:gd name="connsiteX1" fmla="*/ 595274 w 4480560"/>
              <a:gd name="connsiteY1" fmla="*/ 0 h 18288"/>
              <a:gd name="connsiteX2" fmla="*/ 1100938 w 4480560"/>
              <a:gd name="connsiteY2" fmla="*/ 0 h 18288"/>
              <a:gd name="connsiteX3" fmla="*/ 1651406 w 4480560"/>
              <a:gd name="connsiteY3" fmla="*/ 0 h 18288"/>
              <a:gd name="connsiteX4" fmla="*/ 2336292 w 4480560"/>
              <a:gd name="connsiteY4" fmla="*/ 0 h 18288"/>
              <a:gd name="connsiteX5" fmla="*/ 2931566 w 4480560"/>
              <a:gd name="connsiteY5" fmla="*/ 0 h 18288"/>
              <a:gd name="connsiteX6" fmla="*/ 3482035 w 4480560"/>
              <a:gd name="connsiteY6" fmla="*/ 0 h 18288"/>
              <a:gd name="connsiteX7" fmla="*/ 4480560 w 4480560"/>
              <a:gd name="connsiteY7" fmla="*/ 0 h 18288"/>
              <a:gd name="connsiteX8" fmla="*/ 4480560 w 4480560"/>
              <a:gd name="connsiteY8" fmla="*/ 18288 h 18288"/>
              <a:gd name="connsiteX9" fmla="*/ 3840480 w 4480560"/>
              <a:gd name="connsiteY9" fmla="*/ 18288 h 18288"/>
              <a:gd name="connsiteX10" fmla="*/ 3290011 w 4480560"/>
              <a:gd name="connsiteY10" fmla="*/ 18288 h 18288"/>
              <a:gd name="connsiteX11" fmla="*/ 2560320 w 4480560"/>
              <a:gd name="connsiteY11" fmla="*/ 18288 h 18288"/>
              <a:gd name="connsiteX12" fmla="*/ 1965046 w 4480560"/>
              <a:gd name="connsiteY12" fmla="*/ 18288 h 18288"/>
              <a:gd name="connsiteX13" fmla="*/ 1459382 w 4480560"/>
              <a:gd name="connsiteY13" fmla="*/ 18288 h 18288"/>
              <a:gd name="connsiteX14" fmla="*/ 774497 w 4480560"/>
              <a:gd name="connsiteY14" fmla="*/ 18288 h 18288"/>
              <a:gd name="connsiteX15" fmla="*/ 0 w 4480560"/>
              <a:gd name="connsiteY15" fmla="*/ 18288 h 18288"/>
              <a:gd name="connsiteX16" fmla="*/ 0 w 4480560"/>
              <a:gd name="connsiteY16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4480560" h="18288" fill="none" extrusionOk="0">
                <a:moveTo>
                  <a:pt x="0" y="0"/>
                </a:moveTo>
                <a:cubicBezTo>
                  <a:pt x="267821" y="8731"/>
                  <a:pt x="334105" y="2629"/>
                  <a:pt x="595274" y="0"/>
                </a:cubicBezTo>
                <a:cubicBezTo>
                  <a:pt x="856443" y="-2629"/>
                  <a:pt x="863808" y="-13353"/>
                  <a:pt x="1100938" y="0"/>
                </a:cubicBezTo>
                <a:cubicBezTo>
                  <a:pt x="1338068" y="13353"/>
                  <a:pt x="1431663" y="-25862"/>
                  <a:pt x="1651406" y="0"/>
                </a:cubicBezTo>
                <a:cubicBezTo>
                  <a:pt x="1871149" y="25862"/>
                  <a:pt x="2173163" y="23827"/>
                  <a:pt x="2336292" y="0"/>
                </a:cubicBezTo>
                <a:cubicBezTo>
                  <a:pt x="2499421" y="-23827"/>
                  <a:pt x="2720589" y="28148"/>
                  <a:pt x="2931566" y="0"/>
                </a:cubicBezTo>
                <a:cubicBezTo>
                  <a:pt x="3142543" y="-28148"/>
                  <a:pt x="3323630" y="27022"/>
                  <a:pt x="3482035" y="0"/>
                </a:cubicBezTo>
                <a:cubicBezTo>
                  <a:pt x="3640440" y="-27022"/>
                  <a:pt x="4012110" y="-20118"/>
                  <a:pt x="4480560" y="0"/>
                </a:cubicBezTo>
                <a:cubicBezTo>
                  <a:pt x="4480958" y="7429"/>
                  <a:pt x="4480540" y="10822"/>
                  <a:pt x="4480560" y="18288"/>
                </a:cubicBezTo>
                <a:cubicBezTo>
                  <a:pt x="4314132" y="14924"/>
                  <a:pt x="4028383" y="36632"/>
                  <a:pt x="3840480" y="18288"/>
                </a:cubicBezTo>
                <a:cubicBezTo>
                  <a:pt x="3652577" y="-56"/>
                  <a:pt x="3547615" y="2848"/>
                  <a:pt x="3290011" y="18288"/>
                </a:cubicBezTo>
                <a:cubicBezTo>
                  <a:pt x="3032407" y="33728"/>
                  <a:pt x="2830268" y="8719"/>
                  <a:pt x="2560320" y="18288"/>
                </a:cubicBezTo>
                <a:cubicBezTo>
                  <a:pt x="2290372" y="27857"/>
                  <a:pt x="2147422" y="6728"/>
                  <a:pt x="1965046" y="18288"/>
                </a:cubicBezTo>
                <a:cubicBezTo>
                  <a:pt x="1782670" y="29848"/>
                  <a:pt x="1689791" y="40680"/>
                  <a:pt x="1459382" y="18288"/>
                </a:cubicBezTo>
                <a:cubicBezTo>
                  <a:pt x="1228973" y="-4104"/>
                  <a:pt x="915486" y="36501"/>
                  <a:pt x="774497" y="18288"/>
                </a:cubicBezTo>
                <a:cubicBezTo>
                  <a:pt x="633508" y="75"/>
                  <a:pt x="361442" y="-11107"/>
                  <a:pt x="0" y="18288"/>
                </a:cubicBezTo>
                <a:cubicBezTo>
                  <a:pt x="-591" y="13205"/>
                  <a:pt x="-663" y="6329"/>
                  <a:pt x="0" y="0"/>
                </a:cubicBezTo>
                <a:close/>
              </a:path>
              <a:path w="4480560" h="18288" stroke="0" extrusionOk="0">
                <a:moveTo>
                  <a:pt x="0" y="0"/>
                </a:moveTo>
                <a:cubicBezTo>
                  <a:pt x="285465" y="225"/>
                  <a:pt x="322691" y="16223"/>
                  <a:pt x="595274" y="0"/>
                </a:cubicBezTo>
                <a:cubicBezTo>
                  <a:pt x="867857" y="-16223"/>
                  <a:pt x="989129" y="-11242"/>
                  <a:pt x="1100938" y="0"/>
                </a:cubicBezTo>
                <a:cubicBezTo>
                  <a:pt x="1212747" y="11242"/>
                  <a:pt x="1574350" y="-36410"/>
                  <a:pt x="1830629" y="0"/>
                </a:cubicBezTo>
                <a:cubicBezTo>
                  <a:pt x="2086908" y="36410"/>
                  <a:pt x="2180922" y="4645"/>
                  <a:pt x="2425903" y="0"/>
                </a:cubicBezTo>
                <a:cubicBezTo>
                  <a:pt x="2670884" y="-4645"/>
                  <a:pt x="2782024" y="22929"/>
                  <a:pt x="3021178" y="0"/>
                </a:cubicBezTo>
                <a:cubicBezTo>
                  <a:pt x="3260332" y="-22929"/>
                  <a:pt x="3456982" y="-1586"/>
                  <a:pt x="3750869" y="0"/>
                </a:cubicBezTo>
                <a:cubicBezTo>
                  <a:pt x="4044756" y="1586"/>
                  <a:pt x="4302726" y="17043"/>
                  <a:pt x="4480560" y="0"/>
                </a:cubicBezTo>
                <a:cubicBezTo>
                  <a:pt x="4479674" y="5429"/>
                  <a:pt x="4481381" y="14046"/>
                  <a:pt x="4480560" y="18288"/>
                </a:cubicBezTo>
                <a:cubicBezTo>
                  <a:pt x="4279652" y="-6850"/>
                  <a:pt x="4200762" y="41566"/>
                  <a:pt x="3930091" y="18288"/>
                </a:cubicBezTo>
                <a:cubicBezTo>
                  <a:pt x="3659420" y="-4990"/>
                  <a:pt x="3456052" y="22294"/>
                  <a:pt x="3290011" y="18288"/>
                </a:cubicBezTo>
                <a:cubicBezTo>
                  <a:pt x="3123970" y="14282"/>
                  <a:pt x="2882392" y="32818"/>
                  <a:pt x="2649931" y="18288"/>
                </a:cubicBezTo>
                <a:cubicBezTo>
                  <a:pt x="2417470" y="3758"/>
                  <a:pt x="2238426" y="7337"/>
                  <a:pt x="2054657" y="18288"/>
                </a:cubicBezTo>
                <a:cubicBezTo>
                  <a:pt x="1870888" y="29239"/>
                  <a:pt x="1566368" y="45040"/>
                  <a:pt x="1324966" y="18288"/>
                </a:cubicBezTo>
                <a:cubicBezTo>
                  <a:pt x="1083564" y="-8464"/>
                  <a:pt x="787410" y="10946"/>
                  <a:pt x="595274" y="18288"/>
                </a:cubicBezTo>
                <a:cubicBezTo>
                  <a:pt x="403138" y="25630"/>
                  <a:pt x="169622" y="10499"/>
                  <a:pt x="0" y="18288"/>
                </a:cubicBezTo>
                <a:cubicBezTo>
                  <a:pt x="668" y="13665"/>
                  <a:pt x="578" y="5675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C7BD0D12-53A3-02FB-093E-122423BA7A4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26418" y="552091"/>
            <a:ext cx="6224335" cy="5431536"/>
          </a:xfrm>
        </p:spPr>
        <p:txBody>
          <a:bodyPr anchor="ctr">
            <a:normAutofit/>
          </a:bodyPr>
          <a:lstStyle/>
          <a:p>
            <a:pPr marL="0" indent="0">
              <a:buNone/>
            </a:pPr>
            <a:r>
              <a:rPr lang="pt-BR" sz="2200" b="1" dirty="0"/>
              <a:t>- Equidade e Inclusão: </a:t>
            </a:r>
          </a:p>
          <a:p>
            <a:r>
              <a:rPr lang="pt-BR" sz="2200" dirty="0"/>
              <a:t>Políticas afirmativas obrigatórias (gênero, raça, </a:t>
            </a:r>
            <a:r>
              <a:rPr lang="pt-BR" sz="2200" dirty="0" err="1"/>
              <a:t>PcD</a:t>
            </a:r>
            <a:r>
              <a:rPr lang="pt-BR" sz="2200" dirty="0"/>
              <a:t>).</a:t>
            </a:r>
          </a:p>
          <a:p>
            <a:r>
              <a:rPr lang="pt-BR" sz="2200" dirty="0"/>
              <a:t>Licenças parentais não afetam produtividade.</a:t>
            </a:r>
          </a:p>
          <a:p>
            <a:endParaRPr lang="pt-BR" sz="2200" dirty="0"/>
          </a:p>
          <a:p>
            <a:pPr marL="0" indent="0">
              <a:buNone/>
            </a:pPr>
            <a:r>
              <a:rPr lang="pt-BR" sz="2200" b="1" dirty="0"/>
              <a:t>- Avaliação Qualitativa:</a:t>
            </a:r>
          </a:p>
          <a:p>
            <a:r>
              <a:rPr lang="pt-BR" sz="2200" dirty="0"/>
              <a:t>Redução de métricas quantitativas em favor de impacto social e inovação.</a:t>
            </a:r>
          </a:p>
          <a:p>
            <a:endParaRPr lang="pt-BR" sz="2200" dirty="0"/>
          </a:p>
          <a:p>
            <a:pPr marL="0" indent="0">
              <a:buNone/>
            </a:pPr>
            <a:r>
              <a:rPr lang="pt-BR" sz="2200" b="1" dirty="0"/>
              <a:t>- Transparência e Acesso:</a:t>
            </a:r>
          </a:p>
          <a:p>
            <a:r>
              <a:rPr lang="pt-BR" sz="2200" dirty="0"/>
              <a:t>Ciência aberta (dados públicos) e popularização (divulgação científica).</a:t>
            </a:r>
          </a:p>
        </p:txBody>
      </p:sp>
    </p:spTree>
    <p:extLst>
      <p:ext uri="{BB962C8B-B14F-4D97-AF65-F5344CB8AC3E}">
        <p14:creationId xmlns:p14="http://schemas.microsoft.com/office/powerpoint/2010/main" val="1224636348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144</TotalTime>
  <Words>552</Words>
  <Application>Microsoft Office PowerPoint</Application>
  <PresentationFormat>Widescreen</PresentationFormat>
  <Paragraphs>85</Paragraphs>
  <Slides>11</Slides>
  <Notes>1</Notes>
  <HiddenSlides>0</HiddenSlides>
  <MMClips>0</MMClips>
  <ScaleCrop>false</ScaleCrop>
  <HeadingPairs>
    <vt:vector size="6" baseType="variant">
      <vt:variant>
        <vt:lpstr>Fontes usadas</vt:lpstr>
      </vt:variant>
      <vt:variant>
        <vt:i4>5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11</vt:i4>
      </vt:variant>
    </vt:vector>
  </HeadingPairs>
  <TitlesOfParts>
    <vt:vector size="17" baseType="lpstr">
      <vt:lpstr>Aptos</vt:lpstr>
      <vt:lpstr>Aptos Display</vt:lpstr>
      <vt:lpstr>Arial</vt:lpstr>
      <vt:lpstr>Calibri</vt:lpstr>
      <vt:lpstr>quote-cjk-patch</vt:lpstr>
      <vt:lpstr>Tema do Office</vt:lpstr>
      <vt:lpstr>Nova ficha de avaliação (quadriênio 2025-2028)</vt:lpstr>
      <vt:lpstr>Autoavaliação e Planejamento Estratégico</vt:lpstr>
      <vt:lpstr>Equidade, Diversidade e Inclusão</vt:lpstr>
      <vt:lpstr>7. Inteligência Artificial (IA) </vt:lpstr>
      <vt:lpstr>Ciência Aberta</vt:lpstr>
      <vt:lpstr>Mudanças na Ficha de Avaliação</vt:lpstr>
      <vt:lpstr>Ficha de avaliação</vt:lpstr>
      <vt:lpstr>1. Programa</vt:lpstr>
      <vt:lpstr>2. Formação e produção intelectual</vt:lpstr>
      <vt:lpstr>3. Impacto</vt:lpstr>
      <vt:lpstr>Principais Inovações em 2025-2028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Wagner Chiba</dc:creator>
  <cp:lastModifiedBy>Celso Garcia</cp:lastModifiedBy>
  <cp:revision>1</cp:revision>
  <dcterms:created xsi:type="dcterms:W3CDTF">2025-05-27T11:50:36Z</dcterms:created>
  <dcterms:modified xsi:type="dcterms:W3CDTF">2025-05-30T18:43:51Z</dcterms:modified>
</cp:coreProperties>
</file>