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57" r:id="rId3"/>
    <p:sldId id="258" r:id="rId4"/>
    <p:sldId id="259" r:id="rId5"/>
    <p:sldId id="312" r:id="rId6"/>
    <p:sldId id="262" r:id="rId7"/>
    <p:sldId id="260" r:id="rId8"/>
    <p:sldId id="261" r:id="rId9"/>
    <p:sldId id="264" r:id="rId10"/>
    <p:sldId id="265" r:id="rId11"/>
    <p:sldId id="267" r:id="rId12"/>
    <p:sldId id="268" r:id="rId13"/>
    <p:sldId id="269" r:id="rId14"/>
    <p:sldId id="270" r:id="rId15"/>
    <p:sldId id="266" r:id="rId16"/>
    <p:sldId id="263" r:id="rId17"/>
    <p:sldId id="271" r:id="rId18"/>
    <p:sldId id="272" r:id="rId19"/>
    <p:sldId id="301" r:id="rId20"/>
    <p:sldId id="273" r:id="rId21"/>
    <p:sldId id="303" r:id="rId22"/>
    <p:sldId id="302" r:id="rId23"/>
    <p:sldId id="274" r:id="rId24"/>
    <p:sldId id="275" r:id="rId25"/>
    <p:sldId id="277" r:id="rId26"/>
    <p:sldId id="278" r:id="rId27"/>
    <p:sldId id="279" r:id="rId28"/>
    <p:sldId id="305" r:id="rId29"/>
    <p:sldId id="306" r:id="rId30"/>
    <p:sldId id="280" r:id="rId31"/>
    <p:sldId id="281" r:id="rId32"/>
    <p:sldId id="282" r:id="rId33"/>
    <p:sldId id="307" r:id="rId34"/>
    <p:sldId id="283" r:id="rId35"/>
    <p:sldId id="276" r:id="rId36"/>
    <p:sldId id="284" r:id="rId37"/>
    <p:sldId id="285" r:id="rId38"/>
    <p:sldId id="286" r:id="rId39"/>
    <p:sldId id="287" r:id="rId40"/>
    <p:sldId id="288" r:id="rId41"/>
    <p:sldId id="308" r:id="rId42"/>
    <p:sldId id="309" r:id="rId43"/>
    <p:sldId id="289" r:id="rId44"/>
    <p:sldId id="310" r:id="rId45"/>
    <p:sldId id="290" r:id="rId46"/>
    <p:sldId id="291" r:id="rId47"/>
    <p:sldId id="292" r:id="rId48"/>
    <p:sldId id="293" r:id="rId49"/>
    <p:sldId id="294" r:id="rId50"/>
    <p:sldId id="311" r:id="rId51"/>
    <p:sldId id="295" r:id="rId52"/>
    <p:sldId id="296" r:id="rId53"/>
    <p:sldId id="297" r:id="rId54"/>
    <p:sldId id="298" r:id="rId55"/>
    <p:sldId id="299" r:id="rId56"/>
    <p:sldId id="300" r:id="rId57"/>
    <p:sldId id="304" r:id="rId58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89" autoAdjust="0"/>
    <p:restoredTop sz="94660"/>
  </p:normalViewPr>
  <p:slideViewPr>
    <p:cSldViewPr snapToGrid="0">
      <p:cViewPr varScale="1">
        <p:scale>
          <a:sx n="57" d="100"/>
          <a:sy n="57" d="100"/>
        </p:scale>
        <p:origin x="1758" y="28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5" Type="http://schemas.openxmlformats.org/officeDocument/2006/relationships/slide" Target="slides/slide4.xml"/><Relationship Id="rId61" Type="http://schemas.openxmlformats.org/officeDocument/2006/relationships/theme" Target="theme/theme1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81951152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49979679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0890743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8432757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519404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9444383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7475929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6654544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pt-BR"/>
              <a:t>Clique no ícone para adicionar uma imagem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8954638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6137793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030314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952CBF54-1454-4B5D-B0C3-638E32AEDFB8}" type="datetimeFigureOut">
              <a:rPr lang="pt-BR" smtClean="0"/>
              <a:t>30/05/2025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B5823209-C349-476F-8A0A-86CF00D8180C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6076392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 descr="Interface gráfica do usuário&#10;&#10;O conteúdo gerado por IA pode estar incorreto.">
            <a:extLst>
              <a:ext uri="{FF2B5EF4-FFF2-40B4-BE49-F238E27FC236}">
                <a16:creationId xmlns:a16="http://schemas.microsoft.com/office/drawing/2014/main" id="{D0A40A4B-6E9D-6941-9471-5AA8FEF9929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0" y="0"/>
            <a:ext cx="6858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768109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2D728BE2-7E24-A1D9-C494-7D619A91B6A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Relatório Quadrienal 2021-2024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4A4F003A-5ACD-66DC-CDBD-F3E656728666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pt-BR" dirty="0"/>
              <a:t>Programa de Pós-Graduação em Biodiversidade Neotropical</a:t>
            </a:r>
          </a:p>
          <a:p>
            <a:r>
              <a:rPr lang="pt-BR" dirty="0"/>
              <a:t>Prof. Dr. Peter </a:t>
            </a:r>
            <a:r>
              <a:rPr lang="pt-BR" dirty="0" err="1"/>
              <a:t>Löwenberg</a:t>
            </a:r>
            <a:r>
              <a:rPr lang="pt-BR" dirty="0"/>
              <a:t> Neto</a:t>
            </a:r>
          </a:p>
          <a:p>
            <a:endParaRPr lang="pt-BR" dirty="0"/>
          </a:p>
        </p:txBody>
      </p:sp>
      <p:pic>
        <p:nvPicPr>
          <p:cNvPr id="6" name="Imagem 5" descr="Interface gráfica do usuário&#10;&#10;O conteúdo gerado por IA pode estar incorreto.">
            <a:extLst>
              <a:ext uri="{FF2B5EF4-FFF2-40B4-BE49-F238E27FC236}">
                <a16:creationId xmlns:a16="http://schemas.microsoft.com/office/drawing/2014/main" id="{B02D9E9C-01DD-C839-958A-2A6FA2D18E8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644" b="62254"/>
          <a:stretch/>
        </p:blipFill>
        <p:spPr>
          <a:xfrm>
            <a:off x="623888" y="0"/>
            <a:ext cx="1706218" cy="1304853"/>
          </a:xfrm>
          <a:prstGeom prst="rect">
            <a:avLst/>
          </a:prstGeom>
        </p:spPr>
      </p:pic>
      <p:pic>
        <p:nvPicPr>
          <p:cNvPr id="1026" name="Picture 2" descr="Avaliação Quadrienal terá atividades por todo o ano de 2025 — CAPES">
            <a:extLst>
              <a:ext uri="{FF2B5EF4-FFF2-40B4-BE49-F238E27FC236}">
                <a16:creationId xmlns:a16="http://schemas.microsoft.com/office/drawing/2014/main" id="{F665AE1F-0019-7803-84CE-26E672E2BB0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12138" y="0"/>
            <a:ext cx="4231861" cy="28212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0847899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FA70CCF-0DF2-1524-AF5C-C51E37D991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Introdução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2D04FEC5-B578-002B-8524-83B23ED39A0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dirty="0"/>
              <a:t>Breve Histórico do PPGBN:</a:t>
            </a:r>
          </a:p>
          <a:p>
            <a:r>
              <a:rPr lang="pt-BR" dirty="0"/>
              <a:t>Início das atividades no segundo semestre de 2017.</a:t>
            </a:r>
          </a:p>
          <a:p>
            <a:r>
              <a:rPr lang="pt-BR" dirty="0"/>
              <a:t>"O PPGBN foi criado para produzir conhecimento sobre a biodiversidade latino-americana, integrando a região oeste do Paraná e a tríplice fronteira Brasil-Paraguai-Argentina, visando o equilíbrio ambiental e a repartição de benefícios sociais."</a:t>
            </a:r>
          </a:p>
        </p:txBody>
      </p:sp>
    </p:spTree>
    <p:extLst>
      <p:ext uri="{BB962C8B-B14F-4D97-AF65-F5344CB8AC3E}">
        <p14:creationId xmlns:p14="http://schemas.microsoft.com/office/powerpoint/2010/main" val="118358016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A949D93-6EC0-0DD0-C8B1-DF5A6B6E206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Objetivos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276CA78D-28CC-D2F6-FA9D-6601555BA1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dirty="0"/>
              <a:t>Analisar o desempenho do PPGBN no quadriênio 2021-2024, com base nos critérios da CAPES, área de biodiversidade.</a:t>
            </a:r>
          </a:p>
          <a:p>
            <a:r>
              <a:rPr lang="pt-BR" dirty="0"/>
              <a:t>Destacar os avanços e desafios.</a:t>
            </a:r>
          </a:p>
          <a:p>
            <a:r>
              <a:rPr lang="pt-BR" dirty="0"/>
              <a:t>Propor melhorias e estratégias para o próximo ciclo avaliativo.</a:t>
            </a:r>
          </a:p>
        </p:txBody>
      </p:sp>
    </p:spTree>
    <p:extLst>
      <p:ext uri="{BB962C8B-B14F-4D97-AF65-F5344CB8AC3E}">
        <p14:creationId xmlns:p14="http://schemas.microsoft.com/office/powerpoint/2010/main" val="413275200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063B9C37-8C61-25D1-A9BB-4CAA936A6D63}"/>
              </a:ext>
            </a:extLst>
          </p:cNvPr>
          <p:cNvSpPr/>
          <p:nvPr/>
        </p:nvSpPr>
        <p:spPr>
          <a:xfrm>
            <a:off x="782987" y="2385395"/>
            <a:ext cx="1382643" cy="285430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CEF8DC55-E227-8A16-3558-8BF3A5AAA48A}"/>
              </a:ext>
            </a:extLst>
          </p:cNvPr>
          <p:cNvSpPr/>
          <p:nvPr/>
        </p:nvSpPr>
        <p:spPr>
          <a:xfrm>
            <a:off x="2302569" y="2385395"/>
            <a:ext cx="1382643" cy="2854302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id="{6EC3AE51-C099-8156-2336-199125D48B43}"/>
              </a:ext>
            </a:extLst>
          </p:cNvPr>
          <p:cNvSpPr/>
          <p:nvPr/>
        </p:nvSpPr>
        <p:spPr>
          <a:xfrm>
            <a:off x="3807791" y="2385394"/>
            <a:ext cx="1382643" cy="2830367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dirty="0"/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id="{D6ABF450-D78B-8199-992B-A576436966E5}"/>
              </a:ext>
            </a:extLst>
          </p:cNvPr>
          <p:cNvSpPr/>
          <p:nvPr/>
        </p:nvSpPr>
        <p:spPr>
          <a:xfrm>
            <a:off x="5287620" y="2385395"/>
            <a:ext cx="1382643" cy="2830367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0" name="Retângulo 9">
            <a:extLst>
              <a:ext uri="{FF2B5EF4-FFF2-40B4-BE49-F238E27FC236}">
                <a16:creationId xmlns:a16="http://schemas.microsoft.com/office/drawing/2014/main" id="{1717EA84-1A77-22D2-D0EB-8BF8D8D18B6A}"/>
              </a:ext>
            </a:extLst>
          </p:cNvPr>
          <p:cNvSpPr/>
          <p:nvPr/>
        </p:nvSpPr>
        <p:spPr>
          <a:xfrm>
            <a:off x="6767449" y="2385395"/>
            <a:ext cx="1382643" cy="2830367"/>
          </a:xfrm>
          <a:prstGeom prst="rect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cxnSp>
        <p:nvCxnSpPr>
          <p:cNvPr id="5" name="Conector de Seta Reta 4">
            <a:extLst>
              <a:ext uri="{FF2B5EF4-FFF2-40B4-BE49-F238E27FC236}">
                <a16:creationId xmlns:a16="http://schemas.microsoft.com/office/drawing/2014/main" id="{A179D194-ED52-A55D-0EA1-B78B7A4D8238}"/>
              </a:ext>
            </a:extLst>
          </p:cNvPr>
          <p:cNvCxnSpPr>
            <a:cxnSpLocks/>
          </p:cNvCxnSpPr>
          <p:nvPr/>
        </p:nvCxnSpPr>
        <p:spPr>
          <a:xfrm>
            <a:off x="200991" y="4722191"/>
            <a:ext cx="8463722" cy="0"/>
          </a:xfrm>
          <a:prstGeom prst="straightConnector1">
            <a:avLst/>
          </a:prstGeom>
          <a:ln w="63500">
            <a:tailEnd type="triangle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13" name="Título 1">
            <a:extLst>
              <a:ext uri="{FF2B5EF4-FFF2-40B4-BE49-F238E27FC236}">
                <a16:creationId xmlns:a16="http://schemas.microsoft.com/office/drawing/2014/main" id="{F1F3FB68-D980-8CA4-C579-CC2585EF958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</p:spPr>
        <p:txBody>
          <a:bodyPr>
            <a:normAutofit/>
          </a:bodyPr>
          <a:lstStyle/>
          <a:p>
            <a:r>
              <a:rPr lang="pt-BR" sz="3600" dirty="0"/>
              <a:t>Ciclo avaliativo da CAPES</a:t>
            </a:r>
          </a:p>
        </p:txBody>
      </p:sp>
      <p:sp>
        <p:nvSpPr>
          <p:cNvPr id="14" name="CaixaDeTexto 13">
            <a:extLst>
              <a:ext uri="{FF2B5EF4-FFF2-40B4-BE49-F238E27FC236}">
                <a16:creationId xmlns:a16="http://schemas.microsoft.com/office/drawing/2014/main" id="{F1785269-79CE-E363-EBA5-5D55ED157EEF}"/>
              </a:ext>
            </a:extLst>
          </p:cNvPr>
          <p:cNvSpPr txBox="1"/>
          <p:nvPr/>
        </p:nvSpPr>
        <p:spPr>
          <a:xfrm>
            <a:off x="1119804" y="2665032"/>
            <a:ext cx="77746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2021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B6596F8F-A1AD-BFE6-DA95-BFB1F42B0E14}"/>
              </a:ext>
            </a:extLst>
          </p:cNvPr>
          <p:cNvSpPr txBox="1"/>
          <p:nvPr/>
        </p:nvSpPr>
        <p:spPr>
          <a:xfrm>
            <a:off x="5590211" y="2639392"/>
            <a:ext cx="77746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2024</a:t>
            </a:r>
          </a:p>
        </p:txBody>
      </p:sp>
      <p:sp>
        <p:nvSpPr>
          <p:cNvPr id="16" name="CaixaDeTexto 15">
            <a:extLst>
              <a:ext uri="{FF2B5EF4-FFF2-40B4-BE49-F238E27FC236}">
                <a16:creationId xmlns:a16="http://schemas.microsoft.com/office/drawing/2014/main" id="{14FA4F97-9E91-F6F1-5592-D227482AAAD9}"/>
              </a:ext>
            </a:extLst>
          </p:cNvPr>
          <p:cNvSpPr txBox="1"/>
          <p:nvPr/>
        </p:nvSpPr>
        <p:spPr>
          <a:xfrm>
            <a:off x="2639386" y="2661960"/>
            <a:ext cx="77746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2022</a:t>
            </a: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B04C9A77-00E2-3F07-5362-0A5B53840A89}"/>
              </a:ext>
            </a:extLst>
          </p:cNvPr>
          <p:cNvSpPr txBox="1"/>
          <p:nvPr/>
        </p:nvSpPr>
        <p:spPr>
          <a:xfrm>
            <a:off x="4143522" y="2639392"/>
            <a:ext cx="77746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2023</a:t>
            </a:r>
          </a:p>
        </p:txBody>
      </p:sp>
      <p:sp>
        <p:nvSpPr>
          <p:cNvPr id="18" name="CaixaDeTexto 17">
            <a:extLst>
              <a:ext uri="{FF2B5EF4-FFF2-40B4-BE49-F238E27FC236}">
                <a16:creationId xmlns:a16="http://schemas.microsoft.com/office/drawing/2014/main" id="{98D3ADD4-5A7B-EAD7-5F5F-F82414744150}"/>
              </a:ext>
            </a:extLst>
          </p:cNvPr>
          <p:cNvSpPr txBox="1"/>
          <p:nvPr/>
        </p:nvSpPr>
        <p:spPr>
          <a:xfrm>
            <a:off x="7070039" y="2639392"/>
            <a:ext cx="77746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2025</a:t>
            </a:r>
          </a:p>
        </p:txBody>
      </p:sp>
      <p:sp>
        <p:nvSpPr>
          <p:cNvPr id="19" name="CaixaDeTexto 18">
            <a:extLst>
              <a:ext uri="{FF2B5EF4-FFF2-40B4-BE49-F238E27FC236}">
                <a16:creationId xmlns:a16="http://schemas.microsoft.com/office/drawing/2014/main" id="{44442039-2DEF-2E82-5B73-640D5E97A9F4}"/>
              </a:ext>
            </a:extLst>
          </p:cNvPr>
          <p:cNvSpPr txBox="1"/>
          <p:nvPr/>
        </p:nvSpPr>
        <p:spPr>
          <a:xfrm>
            <a:off x="2426246" y="3202945"/>
            <a:ext cx="120373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1200" dirty="0"/>
              <a:t>Coleta CAPES Plataforma SUCUPIRA</a:t>
            </a:r>
          </a:p>
        </p:txBody>
      </p:sp>
      <p:sp>
        <p:nvSpPr>
          <p:cNvPr id="20" name="CaixaDeTexto 19">
            <a:extLst>
              <a:ext uri="{FF2B5EF4-FFF2-40B4-BE49-F238E27FC236}">
                <a16:creationId xmlns:a16="http://schemas.microsoft.com/office/drawing/2014/main" id="{0A5DE436-6338-104E-F718-1BE26EFA471F}"/>
              </a:ext>
            </a:extLst>
          </p:cNvPr>
          <p:cNvSpPr txBox="1"/>
          <p:nvPr/>
        </p:nvSpPr>
        <p:spPr>
          <a:xfrm>
            <a:off x="3930382" y="3202946"/>
            <a:ext cx="120373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1200" dirty="0"/>
              <a:t>Coleta CAPES Plataforma SUCUPIRA</a:t>
            </a:r>
          </a:p>
        </p:txBody>
      </p:sp>
      <p:sp>
        <p:nvSpPr>
          <p:cNvPr id="21" name="CaixaDeTexto 20">
            <a:extLst>
              <a:ext uri="{FF2B5EF4-FFF2-40B4-BE49-F238E27FC236}">
                <a16:creationId xmlns:a16="http://schemas.microsoft.com/office/drawing/2014/main" id="{CA32F473-BA7B-DBB7-0B50-85CC9FEBE244}"/>
              </a:ext>
            </a:extLst>
          </p:cNvPr>
          <p:cNvSpPr txBox="1"/>
          <p:nvPr/>
        </p:nvSpPr>
        <p:spPr>
          <a:xfrm>
            <a:off x="5396952" y="3202946"/>
            <a:ext cx="120373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1200" dirty="0"/>
              <a:t>Coleta CAPES Plataforma SUCUPIRA</a:t>
            </a:r>
          </a:p>
        </p:txBody>
      </p:sp>
      <p:sp>
        <p:nvSpPr>
          <p:cNvPr id="22" name="CaixaDeTexto 21">
            <a:extLst>
              <a:ext uri="{FF2B5EF4-FFF2-40B4-BE49-F238E27FC236}">
                <a16:creationId xmlns:a16="http://schemas.microsoft.com/office/drawing/2014/main" id="{E1A05555-884C-477E-1183-826D3F3EA298}"/>
              </a:ext>
            </a:extLst>
          </p:cNvPr>
          <p:cNvSpPr txBox="1"/>
          <p:nvPr/>
        </p:nvSpPr>
        <p:spPr>
          <a:xfrm>
            <a:off x="6913217" y="3202946"/>
            <a:ext cx="1139687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1200" dirty="0"/>
              <a:t>Coleta CAPES Plataforma SUCUPIRA</a:t>
            </a:r>
          </a:p>
          <a:p>
            <a:pPr algn="ctr"/>
            <a:r>
              <a:rPr lang="pt-BR" sz="1200" dirty="0"/>
              <a:t>+</a:t>
            </a:r>
          </a:p>
          <a:p>
            <a:pPr algn="ctr"/>
            <a:r>
              <a:rPr lang="pt-BR" sz="1200" dirty="0"/>
              <a:t>Relatório Quadrienal </a:t>
            </a:r>
          </a:p>
          <a:p>
            <a:pPr algn="ctr"/>
            <a:r>
              <a:rPr lang="pt-BR" sz="1200" dirty="0"/>
              <a:t>= Avaliação</a:t>
            </a:r>
          </a:p>
        </p:txBody>
      </p:sp>
      <p:sp>
        <p:nvSpPr>
          <p:cNvPr id="23" name="CaixaDeTexto 22">
            <a:extLst>
              <a:ext uri="{FF2B5EF4-FFF2-40B4-BE49-F238E27FC236}">
                <a16:creationId xmlns:a16="http://schemas.microsoft.com/office/drawing/2014/main" id="{8E536166-D718-B461-B740-99122AEDCEA0}"/>
              </a:ext>
            </a:extLst>
          </p:cNvPr>
          <p:cNvSpPr txBox="1"/>
          <p:nvPr/>
        </p:nvSpPr>
        <p:spPr>
          <a:xfrm>
            <a:off x="858078" y="4038166"/>
            <a:ext cx="1203739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1200" dirty="0"/>
              <a:t>Resultado da avaliação 2017-2020</a:t>
            </a:r>
          </a:p>
          <a:p>
            <a:pPr algn="ctr"/>
            <a:endParaRPr lang="pt-BR" sz="1200" dirty="0"/>
          </a:p>
          <a:p>
            <a:pPr algn="ctr"/>
            <a:r>
              <a:rPr lang="pt-BR" sz="1200" dirty="0"/>
              <a:t>Nota 4</a:t>
            </a:r>
          </a:p>
        </p:txBody>
      </p:sp>
      <p:sp>
        <p:nvSpPr>
          <p:cNvPr id="24" name="CaixaDeTexto 23">
            <a:extLst>
              <a:ext uri="{FF2B5EF4-FFF2-40B4-BE49-F238E27FC236}">
                <a16:creationId xmlns:a16="http://schemas.microsoft.com/office/drawing/2014/main" id="{4A9949A1-6A06-4A02-06F9-773DE314A9F4}"/>
              </a:ext>
            </a:extLst>
          </p:cNvPr>
          <p:cNvSpPr txBox="1"/>
          <p:nvPr/>
        </p:nvSpPr>
        <p:spPr>
          <a:xfrm>
            <a:off x="8311323" y="2600115"/>
            <a:ext cx="70677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2028</a:t>
            </a:r>
          </a:p>
        </p:txBody>
      </p:sp>
      <p:sp>
        <p:nvSpPr>
          <p:cNvPr id="25" name="CaixaDeTexto 24">
            <a:extLst>
              <a:ext uri="{FF2B5EF4-FFF2-40B4-BE49-F238E27FC236}">
                <a16:creationId xmlns:a16="http://schemas.microsoft.com/office/drawing/2014/main" id="{BAA30A99-B69F-F9BD-87CB-E82AFA088FC7}"/>
              </a:ext>
            </a:extLst>
          </p:cNvPr>
          <p:cNvSpPr txBox="1"/>
          <p:nvPr/>
        </p:nvSpPr>
        <p:spPr>
          <a:xfrm>
            <a:off x="1063481" y="5372265"/>
            <a:ext cx="89010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1° ano</a:t>
            </a:r>
          </a:p>
        </p:txBody>
      </p:sp>
      <p:sp>
        <p:nvSpPr>
          <p:cNvPr id="26" name="CaixaDeTexto 25">
            <a:extLst>
              <a:ext uri="{FF2B5EF4-FFF2-40B4-BE49-F238E27FC236}">
                <a16:creationId xmlns:a16="http://schemas.microsoft.com/office/drawing/2014/main" id="{A6E5DD58-D12A-8F91-5A07-E9E1E0C29019}"/>
              </a:ext>
            </a:extLst>
          </p:cNvPr>
          <p:cNvSpPr txBox="1"/>
          <p:nvPr/>
        </p:nvSpPr>
        <p:spPr>
          <a:xfrm>
            <a:off x="5553768" y="5372265"/>
            <a:ext cx="89010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4° ano</a:t>
            </a:r>
          </a:p>
        </p:txBody>
      </p:sp>
      <p:sp>
        <p:nvSpPr>
          <p:cNvPr id="27" name="CaixaDeTexto 26">
            <a:extLst>
              <a:ext uri="{FF2B5EF4-FFF2-40B4-BE49-F238E27FC236}">
                <a16:creationId xmlns:a16="http://schemas.microsoft.com/office/drawing/2014/main" id="{34036A96-4E6C-E4B0-6482-CBDF8B0B7D6D}"/>
              </a:ext>
            </a:extLst>
          </p:cNvPr>
          <p:cNvSpPr txBox="1"/>
          <p:nvPr/>
        </p:nvSpPr>
        <p:spPr>
          <a:xfrm>
            <a:off x="2575339" y="5372265"/>
            <a:ext cx="89010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2° ano</a:t>
            </a:r>
          </a:p>
        </p:txBody>
      </p:sp>
      <p:sp>
        <p:nvSpPr>
          <p:cNvPr id="28" name="CaixaDeTexto 27">
            <a:extLst>
              <a:ext uri="{FF2B5EF4-FFF2-40B4-BE49-F238E27FC236}">
                <a16:creationId xmlns:a16="http://schemas.microsoft.com/office/drawing/2014/main" id="{6E6585EA-5858-9210-873A-511C873A7245}"/>
              </a:ext>
            </a:extLst>
          </p:cNvPr>
          <p:cNvSpPr txBox="1"/>
          <p:nvPr/>
        </p:nvSpPr>
        <p:spPr>
          <a:xfrm>
            <a:off x="4087198" y="5372265"/>
            <a:ext cx="89010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3° ano</a:t>
            </a:r>
          </a:p>
        </p:txBody>
      </p:sp>
      <p:sp>
        <p:nvSpPr>
          <p:cNvPr id="29" name="CaixaDeTexto 28">
            <a:extLst>
              <a:ext uri="{FF2B5EF4-FFF2-40B4-BE49-F238E27FC236}">
                <a16:creationId xmlns:a16="http://schemas.microsoft.com/office/drawing/2014/main" id="{61D28ED0-3135-5EA5-E3AC-4D15E91FA0A2}"/>
              </a:ext>
            </a:extLst>
          </p:cNvPr>
          <p:cNvSpPr txBox="1"/>
          <p:nvPr/>
        </p:nvSpPr>
        <p:spPr>
          <a:xfrm>
            <a:off x="7038007" y="5372265"/>
            <a:ext cx="89010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1° ano</a:t>
            </a:r>
          </a:p>
        </p:txBody>
      </p:sp>
      <p:pic>
        <p:nvPicPr>
          <p:cNvPr id="2" name="Picture 2" descr="Avaliação Quadrienal terá atividades por todo o ano de 2025 — CAPES">
            <a:extLst>
              <a:ext uri="{FF2B5EF4-FFF2-40B4-BE49-F238E27FC236}">
                <a16:creationId xmlns:a16="http://schemas.microsoft.com/office/drawing/2014/main" id="{6F0A3C45-ED0E-3782-61CE-E2CED561356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73082" y="63796"/>
            <a:ext cx="2548836" cy="16992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3851510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63F4CC8B-871F-C31D-FCBD-B872D978474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19601" y="0"/>
            <a:ext cx="590479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5156370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6E536F1-1F0F-63C3-0254-10D447C3E4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Quesito 1 – Programa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DD78975D-74BB-5EA2-A619-2ECEFAA119A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dirty="0"/>
              <a:t>Foco: Estrutura do programa, perfil do corpo docente, planejamento estratégico e processos de autoavaliação.</a:t>
            </a:r>
          </a:p>
          <a:p>
            <a:r>
              <a:rPr lang="pt-BR" dirty="0"/>
              <a:t>Pesos na Avaliação:</a:t>
            </a:r>
          </a:p>
          <a:p>
            <a:pPr lvl="1"/>
            <a:r>
              <a:rPr lang="pt-BR" dirty="0"/>
              <a:t>Item 1.1 Articulação, aderência e atualização: 25%</a:t>
            </a:r>
          </a:p>
          <a:p>
            <a:pPr lvl="1"/>
            <a:r>
              <a:rPr lang="pt-BR" dirty="0"/>
              <a:t>Item 1.2 Perfil do corpo docente: 40% </a:t>
            </a:r>
          </a:p>
          <a:p>
            <a:pPr lvl="1"/>
            <a:r>
              <a:rPr lang="pt-BR" dirty="0"/>
              <a:t>Item 1.3 Planejamento estratégico: 15%</a:t>
            </a:r>
          </a:p>
          <a:p>
            <a:pPr lvl="1"/>
            <a:r>
              <a:rPr lang="pt-BR" dirty="0"/>
              <a:t>Item 1.4 Processos de autoavaliação: 20%</a:t>
            </a:r>
          </a:p>
        </p:txBody>
      </p:sp>
    </p:spTree>
    <p:extLst>
      <p:ext uri="{BB962C8B-B14F-4D97-AF65-F5344CB8AC3E}">
        <p14:creationId xmlns:p14="http://schemas.microsoft.com/office/powerpoint/2010/main" val="308735960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7ED4A4E-1A36-773F-8C5C-6FEB91E4B0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2000" dirty="0"/>
              <a:t>Item 1.1. Articulação, aderência e atualização das áreas de concentração, linhas de pesquisa, projetos em andamento e estrutura curricular, bem como a infraestrutura disponível, em relação aos objetivos, missão e modalidade do programa. (Peso: 25%)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99CD84C-9111-EE65-9548-683A5C9747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lvl="1"/>
            <a:r>
              <a:rPr lang="pt-BR" dirty="0"/>
              <a:t>Missão e Objetivos: O PPGBN visa formar mestres com formação sólida e integrada em ecologia, sistemática e evolução biológica, aptos a atuar em pesquisa, docência e extensão.</a:t>
            </a:r>
          </a:p>
          <a:p>
            <a:pPr lvl="1"/>
            <a:r>
              <a:rPr lang="pt-BR" dirty="0"/>
              <a:t>Estrutura Curricular: Programa acadêmico e presencial, com área de concentração em Biodiversidade Neotropical, estruturado em duas linhas de pesquisa: Ecologia e Sistemática e Evolução.</a:t>
            </a:r>
          </a:p>
          <a:p>
            <a:pPr lvl="1"/>
            <a:r>
              <a:rPr lang="pt-BR" dirty="0"/>
              <a:t>Disciplinas obrigatórias (12 créditos), optativas (8), atividades complementares (8).</a:t>
            </a:r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27988754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A0D5D94-026C-CD98-E26F-7C0DEEB50CE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F250FB9-28A3-D835-DE28-C217FDB27C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2000" dirty="0"/>
              <a:t>Item 1.1. 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D9719592-E48B-49F7-8980-0C2A1D5F31B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dirty="0"/>
              <a:t>Projetos de Pesquisa:</a:t>
            </a:r>
          </a:p>
          <a:p>
            <a:pPr lvl="1"/>
            <a:r>
              <a:rPr lang="pt-BR" dirty="0"/>
              <a:t>Ecologia: 54 projetos desenvolvidos (17 Conservação, 15 Impactos Antrópicos, 13 Interações Ecológicas, 9 Ecologia Aplicada). 23 concluídos.</a:t>
            </a:r>
          </a:p>
          <a:p>
            <a:pPr lvl="1"/>
            <a:r>
              <a:rPr lang="pt-BR" dirty="0"/>
              <a:t>Sistemática e Evolução: 24 projetos desenvolvidos (10 Diversidade e Evolução de Insetos, 6 Inventários Biológicos, 5 Genética e Ecologia Evolutiva, 3 Biogeografia Histórica). 6 concluídos.</a:t>
            </a:r>
          </a:p>
        </p:txBody>
      </p:sp>
    </p:spTree>
    <p:extLst>
      <p:ext uri="{BB962C8B-B14F-4D97-AF65-F5344CB8AC3E}">
        <p14:creationId xmlns:p14="http://schemas.microsoft.com/office/powerpoint/2010/main" val="52260939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6638EDE-8270-88AF-6126-3FA8DC187C3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45BFE77-A1F6-8BFF-936C-2B53245AAB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2000" dirty="0"/>
              <a:t>Item 1.1. 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3238750-F1EF-6500-8628-E5A19DE4D0F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Projetos de Extensão: 10 projetos em Ecologia e 3 em Sistemática e Evolução, promovendo a integração universidade-comunidade.</a:t>
            </a:r>
          </a:p>
          <a:p>
            <a:r>
              <a:rPr lang="pt-BR" sz="2400" dirty="0"/>
              <a:t>Infraestrutura de Pesquisa: Detalhada e adequada, com 7 espaços dedicados à Ecologia e 6 à Sistemática e Evolução (incluindo laboratórios multiusuários como o LEAM).</a:t>
            </a:r>
          </a:p>
          <a:p>
            <a:r>
              <a:rPr lang="pt-BR" sz="2400" dirty="0"/>
              <a:t>Financiamento Externo: Benefício contínuo de diversas fontes (Secretaria Municipal da Saúde, Itaipu Binacional/</a:t>
            </a:r>
            <a:r>
              <a:rPr lang="pt-BR" sz="2400" dirty="0" err="1"/>
              <a:t>Parquetec</a:t>
            </a:r>
            <a:r>
              <a:rPr lang="pt-BR" sz="2400" dirty="0"/>
              <a:t>, Fundação Araucária, FAPESP, FAPEMIG, CNPq, CONICET/Argentina). Destaque para a consolidação da parceria com a Itaipu Binacional.</a:t>
            </a:r>
          </a:p>
        </p:txBody>
      </p:sp>
    </p:spTree>
    <p:extLst>
      <p:ext uri="{BB962C8B-B14F-4D97-AF65-F5344CB8AC3E}">
        <p14:creationId xmlns:p14="http://schemas.microsoft.com/office/powerpoint/2010/main" val="404887040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9045696-C27D-1C66-EECB-82FF856AA82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FE35B83-6119-9941-70B0-BD0DB54B2D3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2000" dirty="0"/>
              <a:t>Item 1.1. 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D273E40A-F050-5C5C-9700-420194825E8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Comparação com o Quadriênio Anterior (2017-2020):</a:t>
            </a:r>
          </a:p>
          <a:p>
            <a:r>
              <a:rPr lang="pt-BR" sz="2400" dirty="0"/>
              <a:t>Avanços Significativos: O programa aprimorou a articulação entre linhas de pesquisa, projetos e infraestrutura.</a:t>
            </a:r>
          </a:p>
          <a:p>
            <a:r>
              <a:rPr lang="pt-BR" sz="2400" dirty="0"/>
              <a:t>Melhora na Organização: Anteriormente, projetos eram mais restritos e sem financiamento claro. Agora, há detalhamento da participação de discentes/egressos e diversas fontes de financiamento.</a:t>
            </a:r>
          </a:p>
          <a:p>
            <a:r>
              <a:rPr lang="pt-BR" sz="2400" dirty="0"/>
              <a:t>Infraestrutura: A descrição da infraestrutura laboratorial foi ampliada, evidenciando sua adequação.</a:t>
            </a:r>
          </a:p>
        </p:txBody>
      </p:sp>
    </p:spTree>
    <p:extLst>
      <p:ext uri="{BB962C8B-B14F-4D97-AF65-F5344CB8AC3E}">
        <p14:creationId xmlns:p14="http://schemas.microsoft.com/office/powerpoint/2010/main" val="229587131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E04693E-DD03-863A-A959-77878C062D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1.2. Perfil do corpo docente, e sua compatibilidade e adequação à Proposta do Programa. (Peso: 40%)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052A7A7C-3ECA-91BF-DD89-4A8426F6931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Composição: 20 docentes doutores credenciados, majoritariamente da UNILA (70%), jovens e em fase de consolidação de pesquisa. 2 docentes permanentes estrangeiros.</a:t>
            </a:r>
          </a:p>
          <a:p>
            <a:r>
              <a:rPr lang="pt-BR" sz="2400" dirty="0"/>
              <a:t>Núcleo Permanente (NP) e Colaboradores (</a:t>
            </a:r>
            <a:r>
              <a:rPr lang="pt-BR" sz="2400" dirty="0" err="1"/>
              <a:t>Col</a:t>
            </a:r>
            <a:r>
              <a:rPr lang="pt-BR" sz="2400" dirty="0"/>
              <a:t>): 17 permanentes (85%), 3 colaboradores (15%).</a:t>
            </a:r>
          </a:p>
          <a:p>
            <a:r>
              <a:rPr lang="pt-BR" sz="2400" dirty="0"/>
              <a:t>Dedicação Exclusiva: 12 docentes com dedicação exclusiva (70% dos permanentes).</a:t>
            </a:r>
          </a:p>
          <a:p>
            <a:r>
              <a:rPr lang="pt-BR" sz="2400" dirty="0"/>
              <a:t>Distribuição por Linha: 13 docentes na linha de Ecologia (65%) e 7 na linha de Sistemática e Evolução (35%).</a:t>
            </a:r>
          </a:p>
        </p:txBody>
      </p:sp>
    </p:spTree>
    <p:extLst>
      <p:ext uri="{BB962C8B-B14F-4D97-AF65-F5344CB8AC3E}">
        <p14:creationId xmlns:p14="http://schemas.microsoft.com/office/powerpoint/2010/main" val="293704992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8CCBAA5-B4C0-39FD-3C0B-16FC79BBC70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2E59306-398D-AB03-36C4-1D301BD1D9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1.2. 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E529F1D3-5636-5C86-1A0C-DAF5203E22E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Atuação em Docência e Orientação: 55% do corpo docente participou de oferta de disciplinas e orientou durante o quadriênio.</a:t>
            </a:r>
          </a:p>
          <a:p>
            <a:r>
              <a:rPr lang="pt-BR" sz="2400" dirty="0"/>
              <a:t>29 disciplinas ofertadas por 13 docentes (1.440 horas no quadriênio).</a:t>
            </a:r>
          </a:p>
          <a:p>
            <a:r>
              <a:rPr lang="pt-BR" sz="2400" dirty="0"/>
              <a:t>38 discentes orientados por 14 docentes.</a:t>
            </a:r>
          </a:p>
          <a:p>
            <a:r>
              <a:rPr lang="pt-BR" sz="2400" dirty="0"/>
              <a:t>Atuação em Gestão Acadêmica: Docentes atuam fortemente em cursos de graduação e em funções de gestão (coordenação, </a:t>
            </a:r>
            <a:r>
              <a:rPr lang="pt-BR" sz="2400" dirty="0" err="1"/>
              <a:t>vice-coordenação</a:t>
            </a:r>
            <a:r>
              <a:rPr lang="pt-BR" sz="2400" dirty="0"/>
              <a:t>, colegiado, NDE).</a:t>
            </a:r>
          </a:p>
        </p:txBody>
      </p:sp>
    </p:spTree>
    <p:extLst>
      <p:ext uri="{BB962C8B-B14F-4D97-AF65-F5344CB8AC3E}">
        <p14:creationId xmlns:p14="http://schemas.microsoft.com/office/powerpoint/2010/main" val="123635403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6E2A445-EE30-58DE-5560-9E0F90D3904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BA84864-642E-D673-ED80-80A74BB0971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1.2. 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977A41C-912F-8AB0-8240-2067D464D3F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Comparação com o Quadriênio Anterior (2017-2020):</a:t>
            </a:r>
          </a:p>
          <a:p>
            <a:r>
              <a:rPr lang="pt-BR" sz="2400" dirty="0"/>
              <a:t>Participação em Docência e Orientação: Percentual similar (55% vs. 52%).</a:t>
            </a:r>
          </a:p>
          <a:p>
            <a:r>
              <a:rPr lang="pt-BR" sz="2400" dirty="0"/>
              <a:t>Docentes Exclusivos: Percentual similar (70% vs. 72%).</a:t>
            </a:r>
          </a:p>
          <a:p>
            <a:r>
              <a:rPr lang="pt-BR" sz="2400" dirty="0"/>
              <a:t>Desafio Persistente: A ficha de recomendação anterior já apontava a necessidade de </a:t>
            </a:r>
            <a:r>
              <a:rPr lang="pt-BR" sz="2400" b="1" dirty="0"/>
              <a:t>maior envolvimento do corpo docente na oferta de disciplinas e orientação</a:t>
            </a:r>
            <a:r>
              <a:rPr lang="pt-BR" sz="2400" dirty="0"/>
              <a:t>, o que ainda é um desafio (apenas 55% atuaram simultaneamente).</a:t>
            </a:r>
          </a:p>
        </p:txBody>
      </p:sp>
    </p:spTree>
    <p:extLst>
      <p:ext uri="{BB962C8B-B14F-4D97-AF65-F5344CB8AC3E}">
        <p14:creationId xmlns:p14="http://schemas.microsoft.com/office/powerpoint/2010/main" val="301132290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D47F372-AF15-4A46-DD4B-B96EBC83EA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1800" dirty="0"/>
              <a:t>Item 1.3. Planejamento estratégico do programa, considerando também articulações com o planejamento estratégico da instituição, com vistas à gestão do seu desenvolvimento futuro, adequação e melhorias da infraestrutura e melhor formação de seus alunos, vinculada à produção intelectual – bibliográfica, técnica e/ou artística e ainda às políticas afirmativas de inclusão, permanência e acessibilidade. (Peso: 15%)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85E665F-FD6C-1AE5-302E-09598FAC90A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pt-BR" sz="2400" dirty="0"/>
              <a:t>Comparação com o Quadriênio Anterior (2017-2020):</a:t>
            </a:r>
          </a:p>
          <a:p>
            <a:r>
              <a:rPr lang="pt-BR" sz="2400" dirty="0"/>
              <a:t>Alinhamento Conceitual: O planejamento atual mantém o alinhamento conceitual e estrutural com o anterior.</a:t>
            </a:r>
          </a:p>
          <a:p>
            <a:r>
              <a:rPr lang="pt-BR" sz="2400" dirty="0"/>
              <a:t>Planejamento de Longo Prazo: Ampliação do planejamento de longo prazo, integrando metas às diretrizes institucionais da UNILA.</a:t>
            </a:r>
          </a:p>
          <a:p>
            <a:endParaRPr lang="pt-BR" sz="2400" dirty="0"/>
          </a:p>
          <a:p>
            <a:r>
              <a:rPr lang="pt-BR" sz="2400" dirty="0"/>
              <a:t>Prof. Hermes</a:t>
            </a:r>
          </a:p>
        </p:txBody>
      </p:sp>
    </p:spTree>
    <p:extLst>
      <p:ext uri="{BB962C8B-B14F-4D97-AF65-F5344CB8AC3E}">
        <p14:creationId xmlns:p14="http://schemas.microsoft.com/office/powerpoint/2010/main" val="383412327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AA8DF11-40ED-FAFD-54D1-BC879EC8F3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1.4. Os processos, procedimentos e resultados da autoavaliação do programa, com foco na formação discente e produção intelectual. (Peso: 20%)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5ABF41A6-E37F-E550-C0D2-4406E427243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pt-BR" dirty="0"/>
              <a:t>Comparação com o Quadriênio Anterior (2017-2020):</a:t>
            </a:r>
          </a:p>
          <a:p>
            <a:r>
              <a:rPr lang="pt-BR" dirty="0"/>
              <a:t>Processo Mais Estruturado: O programa apresentou um processo de autoavaliação mais detalhado e formalizado, com inclusão de instrumentos específicos.</a:t>
            </a:r>
          </a:p>
          <a:p>
            <a:r>
              <a:rPr lang="pt-BR" dirty="0"/>
              <a:t>Melhora na Abordagem: Houve avanço na avaliação da aprendizagem discente, desempenho docente e estrutura curricular.</a:t>
            </a:r>
          </a:p>
          <a:p>
            <a:r>
              <a:rPr lang="pt-BR" dirty="0"/>
              <a:t>Lacuna Persistente: A necessidade de uma análise mais aprofundada sobre o impacto da produção intelectual e a aplicação dos resultados da autoavaliação para melhorias concretas ainda é um ponto a ser aprimorado.</a:t>
            </a:r>
          </a:p>
          <a:p>
            <a:endParaRPr lang="pt-BR" dirty="0"/>
          </a:p>
          <a:p>
            <a:r>
              <a:rPr lang="pt-BR" dirty="0"/>
              <a:t>Prof. Alexandre</a:t>
            </a:r>
          </a:p>
        </p:txBody>
      </p:sp>
    </p:spTree>
    <p:extLst>
      <p:ext uri="{BB962C8B-B14F-4D97-AF65-F5344CB8AC3E}">
        <p14:creationId xmlns:p14="http://schemas.microsoft.com/office/powerpoint/2010/main" val="380351212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F0C2502-B81B-CE71-2C35-49D49E590F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Quesito 2 – Formação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00F3F621-EF2D-A877-1233-2A03E73E269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pt-BR" dirty="0"/>
              <a:t>Foco: Qualidade das teses/dissertações, produção intelectual de discentes/egressos, destino dos egressos, e envolvimento do corpo docente na formação.</a:t>
            </a:r>
          </a:p>
          <a:p>
            <a:r>
              <a:rPr lang="pt-BR" dirty="0"/>
              <a:t>Pesos na Avaliação:</a:t>
            </a:r>
          </a:p>
          <a:p>
            <a:pPr lvl="1"/>
            <a:r>
              <a:rPr lang="pt-BR" dirty="0"/>
              <a:t>Item 2.1 Qualidade e adequação das dissertações: 15%</a:t>
            </a:r>
          </a:p>
          <a:p>
            <a:pPr lvl="1"/>
            <a:r>
              <a:rPr lang="pt-BR" dirty="0"/>
              <a:t>Item 2.2 Qualidade da produção intelectual de discentes e egressos: 30% </a:t>
            </a:r>
          </a:p>
          <a:p>
            <a:pPr lvl="1"/>
            <a:r>
              <a:rPr lang="pt-BR" dirty="0"/>
              <a:t>Item 2.3 Destino, atuação e avaliação dos egressos: 10%</a:t>
            </a:r>
          </a:p>
          <a:p>
            <a:pPr lvl="1"/>
            <a:r>
              <a:rPr lang="pt-BR" dirty="0"/>
              <a:t>Item 2.4 Qualidade das atividades de pesquisa e produção intelectual do corpo docente: 30%</a:t>
            </a:r>
          </a:p>
          <a:p>
            <a:pPr lvl="1"/>
            <a:r>
              <a:rPr lang="pt-BR" dirty="0"/>
              <a:t>Item 2.5 Qualidade e envolvimento do corpo docente nas atividades de formação: 15%</a:t>
            </a:r>
          </a:p>
        </p:txBody>
      </p:sp>
    </p:spTree>
    <p:extLst>
      <p:ext uri="{BB962C8B-B14F-4D97-AF65-F5344CB8AC3E}">
        <p14:creationId xmlns:p14="http://schemas.microsoft.com/office/powerpoint/2010/main" val="30420947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70932C1-7AD1-C053-42E0-C9DC3B8CCE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400" dirty="0"/>
              <a:t>Item 2.1. Qualidade e adequação das teses, dissertações ou equivalente em relação às áreas de concentração e linhas de pesquisa do programa. (Peso: 15%)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4546C82-C5AD-BE13-F88F-91D95194B0D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pt-BR" dirty="0"/>
              <a:t>Defesas: 26 dissertações defendidas, todas alinhadas à área de concentração (Biodiversidade Neotropical).</a:t>
            </a:r>
          </a:p>
          <a:p>
            <a:r>
              <a:rPr lang="pt-BR" dirty="0"/>
              <a:t>Distribuição por Linha: 17 em Ecologia (65%) e 9 em Sistemática e Evolução (35%).</a:t>
            </a:r>
          </a:p>
          <a:p>
            <a:r>
              <a:rPr lang="pt-BR" dirty="0"/>
              <a:t>Processo de Avaliação: Projetos de pesquisa avaliados por banca interna e externa na disciplina de Seminários em Biodiversidade Neotropical.</a:t>
            </a:r>
          </a:p>
          <a:p>
            <a:r>
              <a:rPr lang="pt-BR" dirty="0"/>
              <a:t>Publicações Vinculadas:</a:t>
            </a:r>
          </a:p>
          <a:p>
            <a:pPr lvl="1"/>
            <a:r>
              <a:rPr lang="pt-BR" dirty="0"/>
              <a:t>1 discente com 2 artigos (Qualis A2).</a:t>
            </a:r>
          </a:p>
          <a:p>
            <a:pPr lvl="1"/>
            <a:r>
              <a:rPr lang="pt-BR" b="1" dirty="0"/>
              <a:t>18 egressos (47% do total de 38) publicaram 31 artigos relacionados às suas dissertações.</a:t>
            </a:r>
          </a:p>
          <a:p>
            <a:pPr lvl="1"/>
            <a:r>
              <a:rPr lang="pt-BR" dirty="0"/>
              <a:t>Exemplos de destaque: Artigos em periódicos como </a:t>
            </a:r>
            <a:r>
              <a:rPr lang="pt-BR" dirty="0" err="1"/>
              <a:t>Plants</a:t>
            </a:r>
            <a:r>
              <a:rPr lang="pt-BR" dirty="0"/>
              <a:t> (A2), </a:t>
            </a:r>
            <a:r>
              <a:rPr lang="pt-BR" dirty="0" err="1"/>
              <a:t>Journal</a:t>
            </a:r>
            <a:r>
              <a:rPr lang="pt-BR" dirty="0"/>
              <a:t> </a:t>
            </a:r>
            <a:r>
              <a:rPr lang="pt-BR" dirty="0" err="1"/>
              <a:t>of</a:t>
            </a:r>
            <a:r>
              <a:rPr lang="pt-BR" dirty="0"/>
              <a:t> </a:t>
            </a:r>
            <a:r>
              <a:rPr lang="pt-BR" dirty="0" err="1"/>
              <a:t>Arid</a:t>
            </a:r>
            <a:r>
              <a:rPr lang="pt-BR" dirty="0"/>
              <a:t> </a:t>
            </a:r>
            <a:r>
              <a:rPr lang="pt-BR" dirty="0" err="1"/>
              <a:t>Environments</a:t>
            </a:r>
            <a:r>
              <a:rPr lang="pt-BR" dirty="0"/>
              <a:t> (A2), </a:t>
            </a:r>
            <a:r>
              <a:rPr lang="pt-BR" dirty="0" err="1"/>
              <a:t>Primates</a:t>
            </a:r>
            <a:r>
              <a:rPr lang="pt-BR" dirty="0"/>
              <a:t> (A3), Environmental </a:t>
            </a:r>
            <a:r>
              <a:rPr lang="pt-BR" dirty="0" err="1"/>
              <a:t>Research</a:t>
            </a:r>
            <a:r>
              <a:rPr lang="pt-BR" dirty="0"/>
              <a:t> </a:t>
            </a:r>
            <a:r>
              <a:rPr lang="pt-BR" dirty="0" err="1"/>
              <a:t>Letters</a:t>
            </a:r>
            <a:r>
              <a:rPr lang="pt-BR" dirty="0"/>
              <a:t> (A1), </a:t>
            </a:r>
            <a:r>
              <a:rPr lang="pt-BR" dirty="0" err="1"/>
              <a:t>Ecology</a:t>
            </a:r>
            <a:r>
              <a:rPr lang="pt-BR" dirty="0"/>
              <a:t> (A1).</a:t>
            </a:r>
          </a:p>
        </p:txBody>
      </p:sp>
    </p:spTree>
    <p:extLst>
      <p:ext uri="{BB962C8B-B14F-4D97-AF65-F5344CB8AC3E}">
        <p14:creationId xmlns:p14="http://schemas.microsoft.com/office/powerpoint/2010/main" val="407998184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E223F430-8AC2-3451-2470-C0B6E4922E0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46662"/>
            <a:ext cx="9144000" cy="3536461"/>
          </a:xfrm>
          <a:prstGeom prst="rect">
            <a:avLst/>
          </a:prstGeom>
        </p:spPr>
      </p:pic>
      <p:pic>
        <p:nvPicPr>
          <p:cNvPr id="9" name="Imagem 8">
            <a:extLst>
              <a:ext uri="{FF2B5EF4-FFF2-40B4-BE49-F238E27FC236}">
                <a16:creationId xmlns:a16="http://schemas.microsoft.com/office/drawing/2014/main" id="{966CBA7A-3B04-BD54-F237-CC46803BC06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b="23272"/>
          <a:stretch/>
        </p:blipFill>
        <p:spPr>
          <a:xfrm>
            <a:off x="0" y="4386833"/>
            <a:ext cx="9144000" cy="13073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374856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41C27CE-5F4C-325D-00F6-51DE0537E49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29F54A6-C988-0AA2-83F8-11F29A4C29D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400" dirty="0"/>
              <a:t>Item 2.1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D39F31E1-42B0-4016-73FC-15F16F40830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Comparação com o Quadriênio Anterior (2017-2020):</a:t>
            </a:r>
          </a:p>
          <a:p>
            <a:pPr lvl="1"/>
            <a:r>
              <a:rPr lang="pt-BR" sz="2000" dirty="0"/>
              <a:t>Aumento de Defesas: Crescimento de 116% no número de dissertações (de 12 para 26).</a:t>
            </a:r>
          </a:p>
          <a:p>
            <a:pPr lvl="1"/>
            <a:r>
              <a:rPr lang="pt-BR" sz="2000" dirty="0"/>
              <a:t>Melhora na Produção Intelectual: Aumento na participação de discentes e egressos em publicações (de 32% para 47%).</a:t>
            </a:r>
          </a:p>
          <a:p>
            <a:pPr lvl="1"/>
            <a:r>
              <a:rPr lang="pt-BR" sz="2000" dirty="0"/>
              <a:t>Produtividade Científica: O índice de artigos por mestre-equivalente aumentou de 1,33 para 1,7.</a:t>
            </a:r>
          </a:p>
          <a:p>
            <a:pPr lvl="1"/>
            <a:r>
              <a:rPr lang="pt-BR" sz="2000" dirty="0"/>
              <a:t>Impacto: Maior presença de publicações em periódicos de alto impacto (A1, A2 e A3).</a:t>
            </a:r>
          </a:p>
        </p:txBody>
      </p:sp>
    </p:spTree>
    <p:extLst>
      <p:ext uri="{BB962C8B-B14F-4D97-AF65-F5344CB8AC3E}">
        <p14:creationId xmlns:p14="http://schemas.microsoft.com/office/powerpoint/2010/main" val="213995553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58F1E86-ABF3-E39A-01B9-ED69A88CCF3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3200" dirty="0"/>
              <a:t>Item 2.2. Qualidade da produção intelectual de discentes e egressos. (Peso: 30%)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A25AE460-0618-2340-B659-09439D94993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dirty="0"/>
              <a:t>Publicações de Estrato: 1 discente matriculado e 14 egressos publicaram 20 artigos em revistas de estratos superiores (A1-A4).</a:t>
            </a:r>
          </a:p>
          <a:p>
            <a:r>
              <a:rPr lang="pt-BR" dirty="0"/>
              <a:t>Comparação com o Quadriênio Anterior (2017-2020):</a:t>
            </a:r>
          </a:p>
          <a:p>
            <a:pPr lvl="1"/>
            <a:r>
              <a:rPr lang="pt-BR" dirty="0"/>
              <a:t>Avanço Significativo: O índice de artigos A4 ou superior por mestre-equivalente aumentou de 1,08 para 1,7.</a:t>
            </a:r>
          </a:p>
          <a:p>
            <a:pPr lvl="1"/>
            <a:r>
              <a:rPr lang="pt-BR" dirty="0"/>
              <a:t>Maior Inserção: A porcentagem de discentes e egressos que publicaram em periódicos A1-A4 subiu de 32% para 57%.</a:t>
            </a:r>
          </a:p>
        </p:txBody>
      </p:sp>
    </p:spTree>
    <p:extLst>
      <p:ext uri="{BB962C8B-B14F-4D97-AF65-F5344CB8AC3E}">
        <p14:creationId xmlns:p14="http://schemas.microsoft.com/office/powerpoint/2010/main" val="114433178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4AC95B64-AAD7-2E71-CA10-975EEE6FAE8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750216"/>
            <a:ext cx="9144000" cy="53575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077635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010051C-DEDB-96DB-5323-B3A1744A1B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2700" dirty="0"/>
              <a:t>Item 2.3. Destino, atuação e avaliação dos egressos do programa em relação à formação recebida. (Peso: 10%)</a:t>
            </a:r>
            <a:endParaRPr lang="pt-BR" dirty="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A2D4ECB3-511F-835B-07D7-548EBB5284B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pt-BR" dirty="0"/>
              <a:t>Formação: 38 mestres formados desde 2019.</a:t>
            </a:r>
          </a:p>
          <a:p>
            <a:r>
              <a:rPr lang="pt-BR" dirty="0"/>
              <a:t>Cobertura de Dados: Informações atualizadas para 32 egressos (84% de cobertura).</a:t>
            </a:r>
          </a:p>
          <a:p>
            <a:r>
              <a:rPr lang="pt-BR" dirty="0"/>
              <a:t>Atuação Diversificada: Egressos atuam em empresas/indústria (13), universidades/institutos (6), doutorado (5), escolas/colégios (4), pós-</a:t>
            </a:r>
            <a:r>
              <a:rPr lang="pt-BR" dirty="0" err="1"/>
              <a:t>doc</a:t>
            </a:r>
            <a:r>
              <a:rPr lang="pt-BR" dirty="0"/>
              <a:t>/desenvolvimento tecnológico (3) e ONGs (1).</a:t>
            </a:r>
          </a:p>
          <a:p>
            <a:r>
              <a:rPr lang="pt-BR" dirty="0"/>
              <a:t>Destaques (5 anos e entre 5 e 10 anos):</a:t>
            </a:r>
          </a:p>
          <a:p>
            <a:pPr lvl="1"/>
            <a:r>
              <a:rPr lang="pt-BR" dirty="0"/>
              <a:t>Fátima B. </a:t>
            </a:r>
            <a:r>
              <a:rPr lang="pt-BR" dirty="0" err="1"/>
              <a:t>Penayo</a:t>
            </a:r>
            <a:r>
              <a:rPr lang="pt-BR" dirty="0"/>
              <a:t> (Paraguai): Assistente de pesquisa na Energy Green: </a:t>
            </a:r>
            <a:r>
              <a:rPr lang="pt-BR" dirty="0" err="1"/>
              <a:t>Energías</a:t>
            </a:r>
            <a:r>
              <a:rPr lang="pt-BR" dirty="0"/>
              <a:t> </a:t>
            </a:r>
            <a:r>
              <a:rPr lang="pt-BR" dirty="0" err="1"/>
              <a:t>Renovables</a:t>
            </a:r>
            <a:r>
              <a:rPr lang="pt-BR" dirty="0"/>
              <a:t>, atuando em projetos de energias renováveis.</a:t>
            </a:r>
          </a:p>
          <a:p>
            <a:pPr lvl="1"/>
            <a:r>
              <a:rPr lang="pt-BR" dirty="0"/>
              <a:t>Juan N. </a:t>
            </a:r>
            <a:r>
              <a:rPr lang="pt-BR" dirty="0" err="1"/>
              <a:t>Orgaz</a:t>
            </a:r>
            <a:r>
              <a:rPr lang="pt-BR" dirty="0"/>
              <a:t> Espinosa (Bolívia): Gestor de projetos e pesquisador na Organização </a:t>
            </a:r>
            <a:r>
              <a:rPr lang="pt-BR" dirty="0" err="1"/>
              <a:t>ProPacha</a:t>
            </a:r>
            <a:r>
              <a:rPr lang="pt-BR" dirty="0"/>
              <a:t> (conservação e restauração ecológica).</a:t>
            </a:r>
          </a:p>
        </p:txBody>
      </p:sp>
    </p:spTree>
    <p:extLst>
      <p:ext uri="{BB962C8B-B14F-4D97-AF65-F5344CB8AC3E}">
        <p14:creationId xmlns:p14="http://schemas.microsoft.com/office/powerpoint/2010/main" val="1977178354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7C82A9D-2F8A-EE51-0006-D1D0C3A2ED7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0AA1DAF-2290-7232-289A-0D1A3EE34B3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2700" dirty="0"/>
              <a:t>Item 2.3</a:t>
            </a:r>
            <a:endParaRPr lang="pt-BR" dirty="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EFE18A84-3737-A86B-B35E-69F3DDA82B1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pt-BR" dirty="0"/>
              <a:t>Marina R. Auricchio (Brasil): Discente e bolsista de doutorado (FAPESP) na UNESP, com 6 artigos científicos (3 em A1).</a:t>
            </a:r>
          </a:p>
          <a:p>
            <a:r>
              <a:rPr lang="pt-BR" dirty="0" err="1"/>
              <a:t>Vilmara</a:t>
            </a:r>
            <a:r>
              <a:rPr lang="pt-BR" dirty="0"/>
              <a:t> Oliveira (Brasil): Bióloga (analista </a:t>
            </a:r>
            <a:r>
              <a:rPr lang="pt-BR" dirty="0" err="1"/>
              <a:t>jr.</a:t>
            </a:r>
            <a:r>
              <a:rPr lang="pt-BR" dirty="0"/>
              <a:t>) na Itaipu </a:t>
            </a:r>
            <a:r>
              <a:rPr lang="pt-BR" dirty="0" err="1"/>
              <a:t>Parquetec</a:t>
            </a:r>
            <a:r>
              <a:rPr lang="pt-BR" dirty="0"/>
              <a:t>, atuando no Núcleo de Inteligência Territorial (NIT).</a:t>
            </a:r>
          </a:p>
          <a:p>
            <a:r>
              <a:rPr lang="pt-BR" dirty="0"/>
              <a:t>Alejandra B. Dip (Argentina): Pesquisadora pós-doutoral no Instituto de </a:t>
            </a:r>
            <a:r>
              <a:rPr lang="pt-BR" dirty="0" err="1"/>
              <a:t>Ecología</a:t>
            </a:r>
            <a:r>
              <a:rPr lang="pt-BR" dirty="0"/>
              <a:t> Regional (CONICET/Argentina), com 4 artigos internacionais.</a:t>
            </a:r>
          </a:p>
          <a:p>
            <a:r>
              <a:rPr lang="pt-BR" dirty="0"/>
              <a:t>Jerson R. </a:t>
            </a:r>
            <a:r>
              <a:rPr lang="pt-BR" dirty="0" err="1"/>
              <a:t>Chanchay</a:t>
            </a:r>
            <a:r>
              <a:rPr lang="pt-BR" dirty="0"/>
              <a:t> (Equador): Técnico de conservação em órgão governamental e professor visitante.</a:t>
            </a:r>
          </a:p>
          <a:p>
            <a:r>
              <a:rPr lang="pt-BR" dirty="0"/>
              <a:t>Marcos </a:t>
            </a:r>
            <a:r>
              <a:rPr lang="pt-BR" dirty="0" err="1"/>
              <a:t>Fianco</a:t>
            </a:r>
            <a:r>
              <a:rPr lang="pt-BR" dirty="0"/>
              <a:t> (Brasil): Bolsista de pós-doutorado júnior do CNPq na UFPR, com 19 artigos científicos e 2 capítulos de livros.</a:t>
            </a:r>
          </a:p>
        </p:txBody>
      </p:sp>
    </p:spTree>
    <p:extLst>
      <p:ext uri="{BB962C8B-B14F-4D97-AF65-F5344CB8AC3E}">
        <p14:creationId xmlns:p14="http://schemas.microsoft.com/office/powerpoint/2010/main" val="3289687109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64EBB63-D8B7-4850-091F-D5192E60133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C93C259-AA55-0B7C-F9F2-6BAD6A4A428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2700" dirty="0"/>
              <a:t>Item 2.3</a:t>
            </a:r>
            <a:endParaRPr lang="pt-BR" dirty="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ADC62E28-57E9-322C-D5B3-B7F222B024A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pt-BR" dirty="0"/>
              <a:t>Marina R. Auricchio (Brasil): Discente e bolsista de doutorado (FAPESP) na UNESP, com 6 artigos científicos (3 em A1).</a:t>
            </a:r>
          </a:p>
          <a:p>
            <a:r>
              <a:rPr lang="pt-BR" dirty="0" err="1"/>
              <a:t>Vilmara</a:t>
            </a:r>
            <a:r>
              <a:rPr lang="pt-BR" dirty="0"/>
              <a:t> Oliveira (Brasil): Bióloga (analista </a:t>
            </a:r>
            <a:r>
              <a:rPr lang="pt-BR" dirty="0" err="1"/>
              <a:t>jr.</a:t>
            </a:r>
            <a:r>
              <a:rPr lang="pt-BR" dirty="0"/>
              <a:t>) na Itaipu </a:t>
            </a:r>
            <a:r>
              <a:rPr lang="pt-BR" dirty="0" err="1"/>
              <a:t>Parquetec</a:t>
            </a:r>
            <a:r>
              <a:rPr lang="pt-BR" dirty="0"/>
              <a:t>, atuando no Núcleo de Inteligência Territorial (NIT).</a:t>
            </a:r>
          </a:p>
          <a:p>
            <a:r>
              <a:rPr lang="pt-BR" dirty="0"/>
              <a:t>Alejandra B. Dip (Argentina): Pesquisadora pós-doutoral no Instituto de </a:t>
            </a:r>
            <a:r>
              <a:rPr lang="pt-BR" dirty="0" err="1"/>
              <a:t>Ecología</a:t>
            </a:r>
            <a:r>
              <a:rPr lang="pt-BR" dirty="0"/>
              <a:t> Regional (CONICET/Argentina), com 4 artigos internacionais.</a:t>
            </a:r>
          </a:p>
          <a:p>
            <a:r>
              <a:rPr lang="pt-BR" dirty="0"/>
              <a:t>Jerson R. </a:t>
            </a:r>
            <a:r>
              <a:rPr lang="pt-BR" dirty="0" err="1"/>
              <a:t>Chanchay</a:t>
            </a:r>
            <a:r>
              <a:rPr lang="pt-BR" dirty="0"/>
              <a:t> (Equador): Técnico de conservação em órgão governamental e professor visitante.</a:t>
            </a:r>
          </a:p>
          <a:p>
            <a:r>
              <a:rPr lang="pt-BR" dirty="0"/>
              <a:t>Marcos </a:t>
            </a:r>
            <a:r>
              <a:rPr lang="pt-BR" dirty="0" err="1"/>
              <a:t>Fianco</a:t>
            </a:r>
            <a:r>
              <a:rPr lang="pt-BR" dirty="0"/>
              <a:t> (Brasil): Bolsista de pós-doutorado júnior do CNPq na UFPR, com 19 artigos científicos e 2 capítulos de livros.</a:t>
            </a:r>
          </a:p>
        </p:txBody>
      </p:sp>
    </p:spTree>
    <p:extLst>
      <p:ext uri="{BB962C8B-B14F-4D97-AF65-F5344CB8AC3E}">
        <p14:creationId xmlns:p14="http://schemas.microsoft.com/office/powerpoint/2010/main" val="243195369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5C1FC5D-24EC-2FBF-B467-34078BEFA0D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2EC1E56-108D-9486-AAC7-B995F6569E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2700" dirty="0"/>
              <a:t>Item 2.3</a:t>
            </a:r>
            <a:endParaRPr lang="pt-BR" dirty="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9EB8E25-64AC-901C-864D-670A707F871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dirty="0"/>
              <a:t>Comparação com o Quadriênio Anterior (2017-2020):</a:t>
            </a:r>
          </a:p>
          <a:p>
            <a:pPr lvl="1"/>
            <a:r>
              <a:rPr lang="pt-BR" dirty="0"/>
              <a:t>Avanços no Acompanhamento: Melhoria expressiva na coleta de dados sobre egressos (84% de cobertura vs. dificuldades anteriores).</a:t>
            </a:r>
          </a:p>
          <a:p>
            <a:pPr lvl="1"/>
            <a:r>
              <a:rPr lang="pt-BR" dirty="0"/>
              <a:t>Detalhamento: Maior detalhamento da inserção profissional dos egressos.</a:t>
            </a:r>
          </a:p>
        </p:txBody>
      </p:sp>
    </p:spTree>
    <p:extLst>
      <p:ext uri="{BB962C8B-B14F-4D97-AF65-F5344CB8AC3E}">
        <p14:creationId xmlns:p14="http://schemas.microsoft.com/office/powerpoint/2010/main" val="196104119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975AEC7-7278-FA88-C850-87F12ACE63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2.4. Qualidade das atividades de pesquisa e da produção intelectual do corpo docente no programa. (Peso: 30%)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0880512-C42C-D63F-D2E3-324FFDD615C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3310" y="1825625"/>
            <a:ext cx="7886700" cy="4351338"/>
          </a:xfrm>
        </p:spPr>
        <p:txBody>
          <a:bodyPr>
            <a:normAutofit/>
          </a:bodyPr>
          <a:lstStyle/>
          <a:p>
            <a:r>
              <a:rPr lang="pt-BR" dirty="0"/>
              <a:t>Avaliação Quantitativa (</a:t>
            </a:r>
            <a:r>
              <a:rPr lang="pt-BR" b="1" dirty="0"/>
              <a:t>Docentes Permanentes que Orientaram</a:t>
            </a:r>
            <a:r>
              <a:rPr lang="pt-BR" dirty="0"/>
              <a:t> – 13 de17 docentes):</a:t>
            </a:r>
          </a:p>
          <a:p>
            <a:r>
              <a:rPr lang="pt-BR" dirty="0"/>
              <a:t>Soma dos percentis ajustados dos 4 produtos principais por docente: 2.745 pontos no quadriênio.</a:t>
            </a:r>
          </a:p>
        </p:txBody>
      </p:sp>
    </p:spTree>
    <p:extLst>
      <p:ext uri="{BB962C8B-B14F-4D97-AF65-F5344CB8AC3E}">
        <p14:creationId xmlns:p14="http://schemas.microsoft.com/office/powerpoint/2010/main" val="2546804344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911E857B-4EFF-D449-237C-501F91FEB47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7205" y="199574"/>
            <a:ext cx="7449590" cy="64588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836578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m 6">
            <a:extLst>
              <a:ext uri="{FF2B5EF4-FFF2-40B4-BE49-F238E27FC236}">
                <a16:creationId xmlns:a16="http://schemas.microsoft.com/office/drawing/2014/main" id="{72E6C391-04FE-A6BE-3CAA-D85A934A8A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196541"/>
            <a:ext cx="9144000" cy="44649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695385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5D615BD-F17B-F342-7248-702BBBFDD3B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9DFFDEC-2E05-180B-0F15-65766BB1392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2.4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C4CA22A3-00F4-C2CA-DA6D-7790AF4920B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3310" y="1825625"/>
            <a:ext cx="7886700" cy="4351338"/>
          </a:xfrm>
        </p:spPr>
        <p:txBody>
          <a:bodyPr>
            <a:normAutofit/>
          </a:bodyPr>
          <a:lstStyle/>
          <a:p>
            <a:r>
              <a:rPr lang="pt-BR" dirty="0"/>
              <a:t>Comparação com o Quadriênio Anterior (2017-2020):</a:t>
            </a:r>
          </a:p>
          <a:p>
            <a:pPr lvl="1"/>
            <a:r>
              <a:rPr lang="pt-BR" dirty="0"/>
              <a:t>Avanço na Produção: A soma dos percentis dos quatro artigos principais dos docentes permanentes aumentou de 2.048 para 2.745 pontos.</a:t>
            </a:r>
          </a:p>
          <a:p>
            <a:pPr lvl="1"/>
            <a:r>
              <a:rPr lang="pt-BR" dirty="0"/>
              <a:t>Indicativo Positivo: O aumento no parâmetro de desempenho é um indicativo positivo, mesmo considerando um número menor de docentes (13 vs. até 15 na avaliação anterior).</a:t>
            </a:r>
          </a:p>
        </p:txBody>
      </p:sp>
    </p:spTree>
    <p:extLst>
      <p:ext uri="{BB962C8B-B14F-4D97-AF65-F5344CB8AC3E}">
        <p14:creationId xmlns:p14="http://schemas.microsoft.com/office/powerpoint/2010/main" val="3608599602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5904DD0-C61E-1891-5ACE-D28E85F5FF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2.5. Qualidade e envolvimento do corpo docente em relação às atividades de formação no programa. (Peso: 15%)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AA5F6707-CC58-3736-81A1-F276F490483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pt-BR" sz="2400" dirty="0"/>
              <a:t>Oferta de Disciplinas: 29 disciplinas ofertadas por 13 docentes permanentes.</a:t>
            </a:r>
          </a:p>
          <a:p>
            <a:r>
              <a:rPr lang="pt-BR" sz="2400" dirty="0"/>
              <a:t>Média de 3,5 ofertas/docente (mediana = 5).</a:t>
            </a:r>
          </a:p>
          <a:p>
            <a:r>
              <a:rPr lang="pt-BR" sz="2400" dirty="0"/>
              <a:t>Orientações Concluídas: 26 orientações concluídas, sendo 25 por docentes permanentes.</a:t>
            </a:r>
          </a:p>
          <a:p>
            <a:r>
              <a:rPr lang="pt-BR" sz="2400" dirty="0"/>
              <a:t>13 de 17 docentes permanentes (76%) tiveram orientação concluída.</a:t>
            </a:r>
          </a:p>
          <a:p>
            <a:r>
              <a:rPr lang="pt-BR" sz="2400" dirty="0"/>
              <a:t>Média de 1,58 orientações concluídas/docente (desvio padrão = 1,17; coeficiente de variação = 0,74; mediana = 2).</a:t>
            </a:r>
          </a:p>
          <a:p>
            <a:r>
              <a:rPr lang="pt-BR" sz="2400" dirty="0"/>
              <a:t>Apenas 1 discente titulado por docente colaborador (3,8%).</a:t>
            </a:r>
          </a:p>
        </p:txBody>
      </p:sp>
    </p:spTree>
    <p:extLst>
      <p:ext uri="{BB962C8B-B14F-4D97-AF65-F5344CB8AC3E}">
        <p14:creationId xmlns:p14="http://schemas.microsoft.com/office/powerpoint/2010/main" val="357839298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31B63EC-773D-AB96-BBE6-02C42102E4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z="4400" dirty="0"/>
              <a:t>Item 2.5</a:t>
            </a:r>
            <a:endParaRPr lang="pt-BR" dirty="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09D1CC4E-BE7E-8D45-0DD7-915C7692028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t-BR" dirty="0"/>
              <a:t>Docentes que não ofertaram disciplinas ou não abriram vagas para orientação devido a funções administrativas na UNILA ou outras limitações </a:t>
            </a:r>
          </a:p>
          <a:p>
            <a:pPr lvl="1"/>
            <a:r>
              <a:rPr lang="pt-BR" dirty="0"/>
              <a:t>(Alexandre </a:t>
            </a:r>
            <a:r>
              <a:rPr lang="pt-BR" dirty="0" err="1"/>
              <a:t>Vogliotti</a:t>
            </a:r>
            <a:r>
              <a:rPr lang="pt-BR" dirty="0"/>
              <a:t>, Lucas de Moraes Aguiar, Pablo Henrique Nunes, Rafaella Costa </a:t>
            </a:r>
            <a:r>
              <a:rPr lang="pt-BR" dirty="0" err="1"/>
              <a:t>Bonugli</a:t>
            </a:r>
            <a:r>
              <a:rPr lang="pt-BR" dirty="0"/>
              <a:t> Santos, Carolina Isabel </a:t>
            </a:r>
            <a:r>
              <a:rPr lang="pt-BR" dirty="0" err="1"/>
              <a:t>Miño</a:t>
            </a:r>
            <a:r>
              <a:rPr lang="pt-BR" dirty="0"/>
              <a:t>, Frederico Falcão Salles).</a:t>
            </a:r>
          </a:p>
        </p:txBody>
      </p:sp>
    </p:spTree>
    <p:extLst>
      <p:ext uri="{BB962C8B-B14F-4D97-AF65-F5344CB8AC3E}">
        <p14:creationId xmlns:p14="http://schemas.microsoft.com/office/powerpoint/2010/main" val="3366537284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4BEEDF6-31F8-371C-78AE-55D808C848B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45FDC92-ADE6-4F7D-70C9-867A0926E11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30AC1108-C84C-9E93-AF28-FBB5E1C8E2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569708"/>
            <a:ext cx="9144000" cy="57185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384099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3090268-66E4-9BCC-3EEB-284C6A80CA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2987438-7C61-5043-E4F9-8B17C1FF9D3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z="4400" dirty="0"/>
              <a:t>Item 2.5</a:t>
            </a:r>
            <a:endParaRPr lang="pt-BR" dirty="0"/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5780F3A0-D02B-16D3-3D0E-39E26D1C0BC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Comparação com o Quadriênio Anterior (2017-2020):</a:t>
            </a:r>
          </a:p>
          <a:p>
            <a:pPr lvl="1"/>
            <a:r>
              <a:rPr lang="pt-BR" dirty="0"/>
              <a:t>Aumento na porcentagem de docentes permanentes com pelo menos uma orientação concluída (76% vs. 67%).</a:t>
            </a:r>
          </a:p>
          <a:p>
            <a:pPr lvl="1"/>
            <a:r>
              <a:rPr lang="pt-BR" dirty="0"/>
              <a:t>Redução do coeficiente de variação das orientações (0,74 vs. 1,11), indicando distribuição mais equilibrada.</a:t>
            </a:r>
          </a:p>
          <a:p>
            <a:pPr lvl="1"/>
            <a:r>
              <a:rPr lang="pt-BR" dirty="0"/>
              <a:t>Redução da participação de docentes colaboradores em titulações (3,8% vs. 8%), reforçando a atuação do NP.</a:t>
            </a:r>
          </a:p>
        </p:txBody>
      </p:sp>
    </p:spTree>
    <p:extLst>
      <p:ext uri="{BB962C8B-B14F-4D97-AF65-F5344CB8AC3E}">
        <p14:creationId xmlns:p14="http://schemas.microsoft.com/office/powerpoint/2010/main" val="3004779788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6C11B0A-6039-5A5E-95D9-F20DE01F9C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Quesito 3 – Impacto na Sociedade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E000B863-A9A4-73A0-2B94-F0B0767169E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Foco: Caráter inovador da produção intelectual, impacto econômico, social e cultural do programa, e internacionalização e visibilidade.</a:t>
            </a:r>
          </a:p>
          <a:p>
            <a:r>
              <a:rPr lang="pt-BR" sz="2400" dirty="0"/>
              <a:t>Pesos na Avaliação:</a:t>
            </a:r>
          </a:p>
          <a:p>
            <a:pPr lvl="1"/>
            <a:r>
              <a:rPr lang="pt-BR" sz="2000" dirty="0"/>
              <a:t>Item 3.1Impacto e caráter inovador da produção intelectual: 40%</a:t>
            </a:r>
          </a:p>
          <a:p>
            <a:pPr lvl="1"/>
            <a:r>
              <a:rPr lang="pt-BR" sz="2000" dirty="0"/>
              <a:t>Item 3.2 Impacto econômico, social e cultural: 30%</a:t>
            </a:r>
          </a:p>
          <a:p>
            <a:pPr lvl="1"/>
            <a:r>
              <a:rPr lang="pt-BR" sz="2000" dirty="0"/>
              <a:t>Item 3.3 Internacionalização, inserção e visibilidade: 30%</a:t>
            </a:r>
          </a:p>
        </p:txBody>
      </p:sp>
    </p:spTree>
    <p:extLst>
      <p:ext uri="{BB962C8B-B14F-4D97-AF65-F5344CB8AC3E}">
        <p14:creationId xmlns:p14="http://schemas.microsoft.com/office/powerpoint/2010/main" val="3734293100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E5B18F9-E1A2-E142-1BE6-3C639DC3B6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3.1. Impacto e caráter inovador da produção intelectual em função da natureza do programa. (Peso: 40%)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2518F2AC-D1EE-951D-A6BD-4B71B972C65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Publicações de Alto Estrato:</a:t>
            </a:r>
          </a:p>
          <a:p>
            <a:r>
              <a:rPr lang="pt-BR" sz="2400" dirty="0"/>
              <a:t>12 de 17 docentes permanentes publicaram 22 artigos em periódicos A1 (média de 1,3 artigo/docente NP).</a:t>
            </a:r>
          </a:p>
          <a:p>
            <a:r>
              <a:rPr lang="pt-BR" sz="2400" dirty="0"/>
              <a:t>4 docentes (23,5% dos NP) publicaram 2 ou mais artigos A1.</a:t>
            </a:r>
          </a:p>
          <a:p>
            <a:r>
              <a:rPr lang="pt-BR" sz="2400" dirty="0"/>
              <a:t>15 de 17 docentes permanentes publicaram 42 artigos em periódicos A1 e/ou A2 (média de 2,8 artigos/docente NP).</a:t>
            </a:r>
          </a:p>
          <a:p>
            <a:r>
              <a:rPr lang="pt-BR" sz="2400" dirty="0"/>
              <a:t>7 docentes (41% dos NP) publicaram 2 ou mais artigos A1 e/ou A2.</a:t>
            </a:r>
          </a:p>
        </p:txBody>
      </p:sp>
    </p:spTree>
    <p:extLst>
      <p:ext uri="{BB962C8B-B14F-4D97-AF65-F5344CB8AC3E}">
        <p14:creationId xmlns:p14="http://schemas.microsoft.com/office/powerpoint/2010/main" val="3718742104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44661B-CAD1-3512-2521-0FB8F70E530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BE3C63F-6F13-76B9-7320-BFF317BCAC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3.1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8D93CEB-DEE7-90C9-4193-3B3F84B557A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pt-BR" sz="2400" dirty="0"/>
              <a:t>Projetos de Discentes indicados (resumo + justificativa):</a:t>
            </a:r>
          </a:p>
          <a:p>
            <a:r>
              <a:rPr lang="pt-BR" sz="2400" dirty="0"/>
              <a:t>2021 (Elmar J. </a:t>
            </a:r>
            <a:r>
              <a:rPr lang="pt-BR" sz="2400" dirty="0" err="1"/>
              <a:t>Hentz</a:t>
            </a:r>
            <a:r>
              <a:rPr lang="pt-BR" sz="2400" dirty="0"/>
              <a:t> Júnior): Sinopse Taxonômica de </a:t>
            </a:r>
            <a:r>
              <a:rPr lang="pt-BR" sz="2400" dirty="0" err="1"/>
              <a:t>Bignoniaceae</a:t>
            </a:r>
            <a:r>
              <a:rPr lang="pt-BR" sz="2400" dirty="0"/>
              <a:t>, </a:t>
            </a:r>
            <a:r>
              <a:rPr lang="pt-BR" sz="2400" dirty="0" err="1"/>
              <a:t>Plantaginaceae</a:t>
            </a:r>
            <a:r>
              <a:rPr lang="pt-BR" sz="2400" dirty="0"/>
              <a:t> e Scrophulariaceae. Inovação na abordagem aprofundada de grupos pouco documentados e ênfase em espécies herbáceas/lianas.</a:t>
            </a:r>
          </a:p>
          <a:p>
            <a:r>
              <a:rPr lang="pt-BR" sz="2400" dirty="0"/>
              <a:t>2022 (Marina de </a:t>
            </a:r>
            <a:r>
              <a:rPr lang="pt-BR" sz="2400" dirty="0" err="1"/>
              <a:t>la</a:t>
            </a:r>
            <a:r>
              <a:rPr lang="pt-BR" sz="2400" dirty="0"/>
              <a:t> </a:t>
            </a:r>
            <a:r>
              <a:rPr lang="pt-BR" sz="2400" dirty="0" err="1"/>
              <a:t>Barrera</a:t>
            </a:r>
            <a:r>
              <a:rPr lang="pt-BR" sz="2400" dirty="0"/>
              <a:t> Cardozo): Direcionalidade, Tempo e Taxa dos Eventos de Dispersão de Linhagens de </a:t>
            </a:r>
            <a:r>
              <a:rPr lang="pt-BR" sz="2400" dirty="0" err="1"/>
              <a:t>Triatominae</a:t>
            </a:r>
            <a:r>
              <a:rPr lang="pt-BR" sz="2400" dirty="0"/>
              <a:t>. Inovação na integração de dados filogenéticos, georreferenciamento e modelagem biogeográfica (DEC).</a:t>
            </a:r>
          </a:p>
          <a:p>
            <a:r>
              <a:rPr lang="pt-BR" sz="2400" dirty="0"/>
              <a:t>2023 (Raquel Anjos Viana): Atividades Ilegais em Unidades de Conservação na Amazônia. Inovação na integração de dados georreferenciados, análises estatísticas avançadas e modelagem preditiva para identificar drivers de infrações.</a:t>
            </a:r>
          </a:p>
          <a:p>
            <a:r>
              <a:rPr lang="pt-BR" sz="2400" dirty="0"/>
              <a:t>2024 (Admir César de Oliveira Junior): Utilizando redes neurais profundas para predizer abundância de espécies no contexto do </a:t>
            </a:r>
            <a:r>
              <a:rPr lang="pt-BR" sz="2400" dirty="0" err="1"/>
              <a:t>Gran</a:t>
            </a:r>
            <a:r>
              <a:rPr lang="pt-BR" sz="2400" dirty="0"/>
              <a:t> Chaco. Inovação na aplicação inédita de Redes Neurais Artificiais (ANN) para modelagem de abundância de espécies.</a:t>
            </a:r>
          </a:p>
        </p:txBody>
      </p:sp>
    </p:spTree>
    <p:extLst>
      <p:ext uri="{BB962C8B-B14F-4D97-AF65-F5344CB8AC3E}">
        <p14:creationId xmlns:p14="http://schemas.microsoft.com/office/powerpoint/2010/main" val="3940931296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69FC06B-3B59-4A6C-71C3-4928956568E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5AEF85B-D223-B9EE-207F-DF0628AAF4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2800" dirty="0"/>
              <a:t>Item 3.1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FB9E741-C5D2-E3DF-790B-026CDB1F1B9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Comparação com o Quadriênio Anterior (2017-2020):</a:t>
            </a:r>
          </a:p>
          <a:p>
            <a:pPr lvl="1"/>
            <a:r>
              <a:rPr lang="pt-BR" sz="2000" dirty="0"/>
              <a:t>Percentuais de Publicação: Os percentuais de docentes permanentes com 2+ artigos A2+ (41%) e 2+ artigos A1 (23,5%) foram inferiores aos do quadriênio anterior (53% e 33%, respectivamente).</a:t>
            </a:r>
          </a:p>
          <a:p>
            <a:pPr lvl="1"/>
            <a:r>
              <a:rPr lang="pt-BR" sz="2000" dirty="0"/>
              <a:t>PROMPT: Não houve acesso ao </a:t>
            </a:r>
            <a:r>
              <a:rPr lang="pt-BR" sz="2000" dirty="0" err="1"/>
              <a:t>SciVal</a:t>
            </a:r>
            <a:r>
              <a:rPr lang="pt-BR" sz="2000" dirty="0"/>
              <a:t> para o cálculo da medida PROMPT (anteriormente 82).</a:t>
            </a:r>
          </a:p>
        </p:txBody>
      </p:sp>
    </p:spTree>
    <p:extLst>
      <p:ext uri="{BB962C8B-B14F-4D97-AF65-F5344CB8AC3E}">
        <p14:creationId xmlns:p14="http://schemas.microsoft.com/office/powerpoint/2010/main" val="1975006452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EF76665-DEBA-2411-8C73-16569F57FA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t-BR" dirty="0"/>
              <a:t>Item 3.2. Impacto econômico, social e cultural do programa. (Peso: 30%)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4DB02CDE-B920-C9DB-FD94-87352D00FF4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Relevância Regional e Internacional: Único programa de Biodiversidade na região de Foz do Iguaçu, com localização estratégica na tríplice fronteira.</a:t>
            </a:r>
          </a:p>
          <a:p>
            <a:r>
              <a:rPr lang="pt-BR" sz="2400" dirty="0"/>
              <a:t>Demanda por Profissionais: Atende à demanda por profissionais qualificados na região (turismo, agronegócio, Itaipu, Parque Nacional do Iguaçu).</a:t>
            </a:r>
          </a:p>
          <a:p>
            <a:r>
              <a:rPr lang="pt-BR" sz="2400" dirty="0"/>
              <a:t>Contribuições: Formação de recursos humanos, projetos de extensão e projetos de pesquisa com potencial para influenciar políticas públicas.</a:t>
            </a:r>
          </a:p>
        </p:txBody>
      </p:sp>
    </p:spTree>
    <p:extLst>
      <p:ext uri="{BB962C8B-B14F-4D97-AF65-F5344CB8AC3E}">
        <p14:creationId xmlns:p14="http://schemas.microsoft.com/office/powerpoint/2010/main" val="1433196585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3B3A3BE-6269-1D30-9423-F678B96235C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81516D-0815-EBE6-2B19-0C892EDE80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dirty="0"/>
              <a:t>Item 3.2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F6D4FAE1-7FE1-22CB-96AE-EE08C10D212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pt-BR" sz="1800" dirty="0"/>
              <a:t>Produtos Indicados com Forte Impacto (5):</a:t>
            </a:r>
          </a:p>
          <a:p>
            <a:r>
              <a:rPr lang="pt-BR" sz="1800" dirty="0"/>
              <a:t>1) Estudo sobre a Estrada do Colono (2022): Artigo científico com impacto potencial na formulação de políticas públicas e proteção do Parque Nacional do Iguaçu.</a:t>
            </a:r>
          </a:p>
          <a:p>
            <a:r>
              <a:rPr lang="pt-BR" sz="1800" dirty="0"/>
              <a:t>2) Protocolo de Ciência Cidadã - Aedes aegypti (2023): Guia de campo para monitoramento do mosquito, parte do PICCE. Impacto na saúde pública e educação científica, capacitando estudantes e professores.</a:t>
            </a:r>
          </a:p>
          <a:p>
            <a:r>
              <a:rPr lang="pt-BR" sz="1800" dirty="0"/>
              <a:t>3) FLEXSDM: pacote para R (2022): Software inovador para modelagem de distribuição de espécies. Alto impacto na pesquisa científica (FWCI 8.11, 98º percentil). Ferramenta crucial para conservação e políticas ambientais.</a:t>
            </a:r>
          </a:p>
          <a:p>
            <a:r>
              <a:rPr lang="pt-BR" sz="1800" dirty="0"/>
              <a:t>4) Guia </a:t>
            </a:r>
            <a:r>
              <a:rPr lang="pt-BR" sz="1800" dirty="0" err="1"/>
              <a:t>Herpetofauna</a:t>
            </a:r>
            <a:r>
              <a:rPr lang="pt-BR" sz="1800" dirty="0"/>
              <a:t> do Refúgio Biológico Bela Vista (2023): Livro ilustrado que serve como ferramenta educativa e de conscientização ambiental, valorizando a biodiversidade regional. Parceria UNILA, Itaipu, PTI.</a:t>
            </a:r>
          </a:p>
          <a:p>
            <a:r>
              <a:rPr lang="pt-BR" sz="1800" dirty="0"/>
              <a:t>5) Livro didático - Mapeamento da distribuição geográfica de espécies (2024): Manual prático para aulas de biogeografia e SIG, democratizando o conhecimento e capacitando profissionais. Uso de softwares livres.</a:t>
            </a:r>
          </a:p>
        </p:txBody>
      </p:sp>
    </p:spTree>
    <p:extLst>
      <p:ext uri="{BB962C8B-B14F-4D97-AF65-F5344CB8AC3E}">
        <p14:creationId xmlns:p14="http://schemas.microsoft.com/office/powerpoint/2010/main" val="1920791396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BEE4E3F9-7637-F86E-5BBD-9DBFEF5C0FE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2821" y="513105"/>
            <a:ext cx="4642422" cy="2152905"/>
          </a:xfrm>
          <a:prstGeom prst="rect">
            <a:avLst/>
          </a:prstGeom>
        </p:spPr>
      </p:pic>
      <p:pic>
        <p:nvPicPr>
          <p:cNvPr id="8" name="Imagem 7">
            <a:extLst>
              <a:ext uri="{FF2B5EF4-FFF2-40B4-BE49-F238E27FC236}">
                <a16:creationId xmlns:a16="http://schemas.microsoft.com/office/drawing/2014/main" id="{168BA4DF-A57B-92EB-C8EF-82F4CE62124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13348" y="942352"/>
            <a:ext cx="3562453" cy="4973295"/>
          </a:xfrm>
          <a:prstGeom prst="rect">
            <a:avLst/>
          </a:prstGeom>
        </p:spPr>
      </p:pic>
      <p:pic>
        <p:nvPicPr>
          <p:cNvPr id="10" name="Imagem 9">
            <a:extLst>
              <a:ext uri="{FF2B5EF4-FFF2-40B4-BE49-F238E27FC236}">
                <a16:creationId xmlns:a16="http://schemas.microsoft.com/office/drawing/2014/main" id="{5B4162F6-FB9E-641C-7E66-7BC4738773F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2815" y="3152233"/>
            <a:ext cx="5195455" cy="19143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5995493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3CEADAD8-0C99-BBA7-43A5-54E92365A06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4242779" cy="6858000"/>
          </a:xfrm>
          <a:prstGeom prst="rect">
            <a:avLst/>
          </a:prstGeom>
        </p:spPr>
      </p:pic>
      <p:pic>
        <p:nvPicPr>
          <p:cNvPr id="7" name="Imagem 6">
            <a:extLst>
              <a:ext uri="{FF2B5EF4-FFF2-40B4-BE49-F238E27FC236}">
                <a16:creationId xmlns:a16="http://schemas.microsoft.com/office/drawing/2014/main" id="{F5C2C5A4-784B-6CE3-5B01-3AC038E61FA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94383" y="0"/>
            <a:ext cx="484961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40295047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CEFD90A-066E-A65C-F9CC-1F7A7D1EB9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3200" dirty="0"/>
              <a:t>Item 3.3. Internacionalização, inserção (local, regional, nacional) e visibilidade do programa. (Peso: 30%)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4C7A55E6-BB0C-2F76-1875-5A290FDDB79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pt-BR" sz="2400" dirty="0"/>
              <a:t>Internacionalização (Quantitativa):</a:t>
            </a:r>
          </a:p>
          <a:p>
            <a:pPr lvl="1"/>
            <a:r>
              <a:rPr lang="pt-BR" sz="2000" dirty="0"/>
              <a:t>FWCI (Field-</a:t>
            </a:r>
            <a:r>
              <a:rPr lang="pt-BR" sz="2000" dirty="0" err="1"/>
              <a:t>Weighted</a:t>
            </a:r>
            <a:r>
              <a:rPr lang="pt-BR" sz="2000" dirty="0"/>
              <a:t> Citation </a:t>
            </a:r>
            <a:r>
              <a:rPr lang="pt-BR" sz="2000" dirty="0" err="1"/>
              <a:t>Impact</a:t>
            </a:r>
            <a:r>
              <a:rPr lang="pt-BR" sz="2000" dirty="0"/>
              <a:t>): Conjunto de docentes permanentes com FWCI médio de 1,82 (mediana 0,94).</a:t>
            </a:r>
          </a:p>
          <a:p>
            <a:pPr lvl="1"/>
            <a:r>
              <a:rPr lang="pt-BR" sz="2000" dirty="0"/>
              <a:t>H-index: 94% dos docentes com H ≥ 7; 82% com H ≥ 10.</a:t>
            </a:r>
          </a:p>
        </p:txBody>
      </p:sp>
    </p:spTree>
    <p:extLst>
      <p:ext uri="{BB962C8B-B14F-4D97-AF65-F5344CB8AC3E}">
        <p14:creationId xmlns:p14="http://schemas.microsoft.com/office/powerpoint/2010/main" val="3089108874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6BBD4BF3-ADD9-B070-74A2-E55E61D9F9B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758813"/>
            <a:ext cx="9144000" cy="53403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5508217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68F25EA-70BA-1E56-A493-C9B01F8D88D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C193395-9B47-D6A9-D7BE-2D8A78827AD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3200" dirty="0"/>
              <a:t>Item 3.3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848B7CCE-2F8C-E1D3-D71B-B1E575BEC27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pt-BR" sz="2000" dirty="0"/>
              <a:t>Internacionalização (Qualitativa):</a:t>
            </a:r>
          </a:p>
          <a:p>
            <a:r>
              <a:rPr lang="pt-BR" sz="2000" dirty="0"/>
              <a:t>Capítulos em Editoras Internacionais: 8 capítulos publicados em editoras de renome (Springer, Elsevier, </a:t>
            </a:r>
            <a:r>
              <a:rPr lang="pt-BR" sz="2000" dirty="0" err="1"/>
              <a:t>Academic</a:t>
            </a:r>
            <a:r>
              <a:rPr lang="pt-BR" sz="2000" dirty="0"/>
              <a:t> Press).</a:t>
            </a:r>
          </a:p>
          <a:p>
            <a:r>
              <a:rPr lang="pt-BR" sz="2000" dirty="0"/>
              <a:t>Comitê Editorial Estrangeiro: 1 docente em comitê editorial de 2 periódicos estrangeiros (Qualis A4+).</a:t>
            </a:r>
          </a:p>
          <a:p>
            <a:r>
              <a:rPr lang="pt-BR" sz="2000" dirty="0"/>
              <a:t>Financiamento Internacional: 3 docentes em projetos com financiamento internacional.</a:t>
            </a:r>
          </a:p>
          <a:p>
            <a:r>
              <a:rPr lang="pt-BR" sz="2000" dirty="0"/>
              <a:t>Cotutelas: 2 alunos titulados em cotutela com instituições internacionais.</a:t>
            </a:r>
          </a:p>
          <a:p>
            <a:r>
              <a:rPr lang="pt-BR" sz="2000" dirty="0"/>
              <a:t>Atividades de Pesquisadores Estrangeiros: 5 disciplinas e 5 palestras ministradas por pesquisadores visitantes.</a:t>
            </a:r>
          </a:p>
          <a:p>
            <a:r>
              <a:rPr lang="pt-BR" sz="2000" dirty="0"/>
              <a:t>Reuniões Internacionais Organizadas: 2 reuniões científicas internacionais.</a:t>
            </a:r>
          </a:p>
          <a:p>
            <a:r>
              <a:rPr lang="pt-BR" sz="2000" dirty="0"/>
              <a:t>Alunos Estrangeiros: 12 de 45 matriculados (27%) são estrangeiros.</a:t>
            </a:r>
          </a:p>
        </p:txBody>
      </p:sp>
    </p:spTree>
    <p:extLst>
      <p:ext uri="{BB962C8B-B14F-4D97-AF65-F5344CB8AC3E}">
        <p14:creationId xmlns:p14="http://schemas.microsoft.com/office/powerpoint/2010/main" val="95768997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A767F3E-063A-30FB-F46A-FCE67568123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D010CB9-4872-854E-19F5-FCE99F82276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3200" dirty="0"/>
              <a:t>Item 3.3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E968CD55-52F1-539D-8145-E5D72560E77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pt-BR" sz="2000" dirty="0"/>
              <a:t>Inserção Local, Regional, Nacional (Qualitativa):</a:t>
            </a:r>
          </a:p>
          <a:p>
            <a:r>
              <a:rPr lang="pt-BR" sz="2000" dirty="0"/>
              <a:t>Projetos com Setor Não Acadêmico: 7 projetos com financiamento de Itaipu Binacional/</a:t>
            </a:r>
            <a:r>
              <a:rPr lang="pt-BR" sz="2000" dirty="0" err="1"/>
              <a:t>Parquetec</a:t>
            </a:r>
            <a:r>
              <a:rPr lang="pt-BR" sz="2000" dirty="0"/>
              <a:t>.</a:t>
            </a:r>
          </a:p>
          <a:p>
            <a:r>
              <a:rPr lang="pt-BR" sz="2000" dirty="0"/>
              <a:t>Comitês de Fomento: 9 docentes em comitês de agências de fomento e comissões estaduais/nacionais.</a:t>
            </a:r>
          </a:p>
          <a:p>
            <a:r>
              <a:rPr lang="pt-BR" sz="2000" dirty="0"/>
              <a:t>Livros/Capítulos Nacionais: 4 livros e 10 capítulos em editoras nacionais.</a:t>
            </a:r>
          </a:p>
          <a:p>
            <a:r>
              <a:rPr lang="pt-BR" sz="2000" dirty="0"/>
              <a:t>Comitê Editorial Nacional: 2 docentes em comitê editorial de periódicos nacionais (Qualis B3+).</a:t>
            </a:r>
          </a:p>
          <a:p>
            <a:r>
              <a:rPr lang="pt-BR" sz="2000" dirty="0"/>
              <a:t>Reuniões Nacionais/Regionais Organizadas: 13 reuniões científicas.</a:t>
            </a:r>
          </a:p>
        </p:txBody>
      </p:sp>
    </p:spTree>
    <p:extLst>
      <p:ext uri="{BB962C8B-B14F-4D97-AF65-F5344CB8AC3E}">
        <p14:creationId xmlns:p14="http://schemas.microsoft.com/office/powerpoint/2010/main" val="2455438893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B53A185-0E6F-C88E-3360-B3F25075688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0F9689-A3BD-05CC-1312-FF1D4F4A638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3200" dirty="0"/>
              <a:t>Item 3.3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9D3A4C6D-5BB9-3379-4211-609FACE4CAC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pt-BR" sz="2000" dirty="0"/>
              <a:t>Visibilidade:</a:t>
            </a:r>
          </a:p>
          <a:p>
            <a:r>
              <a:rPr lang="pt-BR" sz="2000" dirty="0"/>
              <a:t>Página Institucional: Atualizada, trilíngue (Português, Espanhol, Inglês), com links diretos para todas as dissertações no repositório </a:t>
            </a:r>
            <a:r>
              <a:rPr lang="pt-BR" sz="2000" dirty="0" err="1"/>
              <a:t>DSpace</a:t>
            </a:r>
            <a:r>
              <a:rPr lang="pt-BR" sz="2000" dirty="0"/>
              <a:t> da UNILA.</a:t>
            </a:r>
          </a:p>
          <a:p>
            <a:r>
              <a:rPr lang="pt-BR" sz="2000" dirty="0"/>
              <a:t>Redes Sociais: Perfis ativos no Facebook (600 seguidores) e Instagram (390 seguidores).</a:t>
            </a:r>
          </a:p>
          <a:p>
            <a:r>
              <a:rPr lang="pt-BR" sz="2000" dirty="0"/>
              <a:t>Lista de E-mails: Utilizada para divulgação de atividades e processos seletivos.</a:t>
            </a:r>
          </a:p>
        </p:txBody>
      </p:sp>
    </p:spTree>
    <p:extLst>
      <p:ext uri="{BB962C8B-B14F-4D97-AF65-F5344CB8AC3E}">
        <p14:creationId xmlns:p14="http://schemas.microsoft.com/office/powerpoint/2010/main" val="925861996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4D71520-5966-598A-D800-0FB687154F5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E512FED-5A2C-1FC9-57AF-938C249221C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3200" dirty="0"/>
              <a:t>Item 3.3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E6922F83-23B2-FE14-F60A-15B8D2BF26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pt-BR" sz="2000" dirty="0"/>
              <a:t>Comparação com o Quadriênio Anterior (2017-2020):</a:t>
            </a:r>
          </a:p>
          <a:p>
            <a:r>
              <a:rPr lang="pt-BR" sz="2000" dirty="0"/>
              <a:t>Aumento do FWCI: Significativo aumento no FWCI médio (1,82 vs. 0,182).</a:t>
            </a:r>
          </a:p>
          <a:p>
            <a:r>
              <a:rPr lang="pt-BR" sz="2000" dirty="0"/>
              <a:t>Melhora no H-index: Alta proporção de docentes com H ≥ 7 (94% vs. 71%) e H ≥ 10 (82% vs. 41%).</a:t>
            </a:r>
          </a:p>
          <a:p>
            <a:r>
              <a:rPr lang="pt-BR" sz="2000" dirty="0"/>
              <a:t>Produção Internacional: produção internacional (8 capítulos vs. dados anteriores).</a:t>
            </a:r>
          </a:p>
          <a:p>
            <a:r>
              <a:rPr lang="pt-BR" sz="2000" dirty="0"/>
              <a:t>Financiamento Internacional: Aumento de docentes em projetos com financiamento internacional.</a:t>
            </a:r>
          </a:p>
          <a:p>
            <a:r>
              <a:rPr lang="pt-BR" sz="2000" dirty="0"/>
              <a:t>Parcerias Nacionais: Fortalecimento de parcerias com o setor não acadêmico e maior participação em comitês de fomento.</a:t>
            </a:r>
          </a:p>
          <a:p>
            <a:r>
              <a:rPr lang="pt-BR" sz="2000" dirty="0"/>
              <a:t>Presença Digital: Aprimoramento da presença digital e comunicação.</a:t>
            </a:r>
          </a:p>
        </p:txBody>
      </p:sp>
    </p:spTree>
    <p:extLst>
      <p:ext uri="{BB962C8B-B14F-4D97-AF65-F5344CB8AC3E}">
        <p14:creationId xmlns:p14="http://schemas.microsoft.com/office/powerpoint/2010/main" val="32265552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DD1FDA8-D9FD-C430-CD63-FF4D3F8CD96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t-BR" dirty="0"/>
              <a:t>Histórico e Contextualização do Programa (Informações Adicionais)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29DA3D1F-AC56-EDC0-BB1D-5C9CF1A69B3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pt-BR" dirty="0"/>
              <a:t>Desafios da Pandemia (COVID-19):</a:t>
            </a:r>
          </a:p>
          <a:p>
            <a:pPr lvl="1"/>
            <a:r>
              <a:rPr lang="pt-BR" dirty="0"/>
              <a:t>Suspensão de aulas presenciais.</a:t>
            </a:r>
          </a:p>
          <a:p>
            <a:pPr lvl="1"/>
            <a:r>
              <a:rPr lang="pt-BR" dirty="0"/>
              <a:t>Implementação do Ensino Remoto Emergencial (ERE).</a:t>
            </a:r>
          </a:p>
          <a:p>
            <a:pPr lvl="1"/>
            <a:r>
              <a:rPr lang="pt-BR" dirty="0"/>
              <a:t>Desligamento de 8 discentes.</a:t>
            </a:r>
          </a:p>
          <a:p>
            <a:pPr lvl="1"/>
            <a:r>
              <a:rPr lang="pt-BR" dirty="0"/>
              <a:t>Atrasos significativos nos projetos de pesquisa e defesas de dissertações.</a:t>
            </a:r>
          </a:p>
          <a:p>
            <a:pPr lvl="1"/>
            <a:r>
              <a:rPr lang="pt-BR" dirty="0"/>
              <a:t>Impacto psicossocial na comunidade acadêmica.</a:t>
            </a:r>
          </a:p>
          <a:p>
            <a:r>
              <a:rPr lang="pt-BR" dirty="0"/>
              <a:t>Impactos Positivos da Pandemia:</a:t>
            </a:r>
          </a:p>
          <a:p>
            <a:pPr lvl="1"/>
            <a:r>
              <a:rPr lang="pt-BR" dirty="0"/>
              <a:t>Criação de novos projetos de pesquisa focados em temas relacionados à pandemia (</a:t>
            </a:r>
            <a:r>
              <a:rPr lang="pt-BR" dirty="0" err="1"/>
              <a:t>ex</a:t>
            </a:r>
            <a:r>
              <a:rPr lang="pt-BR" dirty="0"/>
              <a:t>: sistemas alimentares, biogeografia de doenças infecciosas).</a:t>
            </a:r>
          </a:p>
        </p:txBody>
      </p:sp>
    </p:spTree>
    <p:extLst>
      <p:ext uri="{BB962C8B-B14F-4D97-AF65-F5344CB8AC3E}">
        <p14:creationId xmlns:p14="http://schemas.microsoft.com/office/powerpoint/2010/main" val="919704376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m 6">
            <a:extLst>
              <a:ext uri="{FF2B5EF4-FFF2-40B4-BE49-F238E27FC236}">
                <a16:creationId xmlns:a16="http://schemas.microsoft.com/office/drawing/2014/main" id="{2C8B3B5F-0609-0004-D637-3FD0B715DFF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627" y="71890"/>
            <a:ext cx="6780696" cy="5516110"/>
          </a:xfrm>
          <a:prstGeom prst="rect">
            <a:avLst/>
          </a:prstGeom>
        </p:spPr>
      </p:pic>
      <p:pic>
        <p:nvPicPr>
          <p:cNvPr id="9" name="Imagem 8">
            <a:extLst>
              <a:ext uri="{FF2B5EF4-FFF2-40B4-BE49-F238E27FC236}">
                <a16:creationId xmlns:a16="http://schemas.microsoft.com/office/drawing/2014/main" id="{F8808FE9-8B53-99D9-F553-5902EED719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63839" y="5588000"/>
            <a:ext cx="2980161" cy="1221194"/>
          </a:xfrm>
          <a:prstGeom prst="rect">
            <a:avLst/>
          </a:prstGeom>
        </p:spPr>
      </p:pic>
      <p:pic>
        <p:nvPicPr>
          <p:cNvPr id="5" name="Imagem 4">
            <a:extLst>
              <a:ext uri="{FF2B5EF4-FFF2-40B4-BE49-F238E27FC236}">
                <a16:creationId xmlns:a16="http://schemas.microsoft.com/office/drawing/2014/main" id="{67F203AD-23BB-073C-4F69-D2F98B3E818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721886" y="2195443"/>
            <a:ext cx="2377487" cy="3358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987242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6F7702B-3728-3BF2-C5B1-BF6C8E077B8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6B6DF1B-7583-F77B-A25B-F15D66EE03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dirty="0"/>
              <a:t>Histórico e Contextualização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D51A5F41-824C-55FD-F73B-094BD756F3D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pt-BR" dirty="0"/>
              <a:t>Consolidação Institucional:</a:t>
            </a:r>
          </a:p>
          <a:p>
            <a:pPr lvl="1"/>
            <a:r>
              <a:rPr lang="pt-BR" dirty="0"/>
              <a:t>Elevação da nota CAPES de 3 para 4 no quadriênio anterior (2017-2020), reconhecendo a evolução da qualidade.</a:t>
            </a:r>
          </a:p>
          <a:p>
            <a:pPr lvl="1"/>
            <a:r>
              <a:rPr lang="pt-BR" dirty="0"/>
              <a:t>Institucionalização da política de Pós-Graduação da UNILA (Resolução CONSUN 15/2021 e IN PRPPG 18/2021).</a:t>
            </a:r>
          </a:p>
          <a:p>
            <a:pPr lvl="1"/>
            <a:r>
              <a:rPr lang="pt-BR" dirty="0"/>
              <a:t>Contemplação no PDPG/CAPES com bolsas de pós-doutorado e recursos de custeio.</a:t>
            </a:r>
          </a:p>
          <a:p>
            <a:pPr lvl="1"/>
            <a:r>
              <a:rPr lang="pt-BR" dirty="0"/>
              <a:t>Reformulação do Regimento Interno (Resolução nº 17/2023 do CONSUNI) e IN PRPPG 2/2023.</a:t>
            </a:r>
          </a:p>
          <a:p>
            <a:pPr lvl="1"/>
            <a:r>
              <a:rPr lang="pt-BR" dirty="0"/>
              <a:t>Aumento expressivo de defesas em 2024 (13 defesas, 50% do quadriênio), apesar do tempo médio de integralização elevado (42,9 meses).</a:t>
            </a:r>
          </a:p>
        </p:txBody>
      </p:sp>
    </p:spTree>
    <p:extLst>
      <p:ext uri="{BB962C8B-B14F-4D97-AF65-F5344CB8AC3E}">
        <p14:creationId xmlns:p14="http://schemas.microsoft.com/office/powerpoint/2010/main" val="3650430262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F32AB93-904D-E631-8E0C-5C2A0046AFE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073707E-1ECA-F94A-F1DD-145F39CEF8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dirty="0"/>
              <a:t>Histórico e Contextualização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9E535DB7-623D-4959-3A6C-12077C1E918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pt-BR" dirty="0"/>
              <a:t>Políticas Afirmativas:</a:t>
            </a:r>
          </a:p>
          <a:p>
            <a:pPr lvl="1"/>
            <a:r>
              <a:rPr lang="pt-BR" dirty="0"/>
              <a:t>Formalizadas pela Resolução 4/2022/COSUEN, com mecanismos de ingresso, permanência e assistência (reserva de vagas, bolsas, alojamento, suporte psicossocial).</a:t>
            </a:r>
          </a:p>
          <a:p>
            <a:pPr lvl="1"/>
            <a:r>
              <a:rPr lang="pt-BR" dirty="0"/>
              <a:t>Criação da Secretaria de Ações Afirmativas e Equidade (SECAFE) em 2023.</a:t>
            </a:r>
          </a:p>
          <a:p>
            <a:pPr lvl="1"/>
            <a:r>
              <a:rPr lang="pt-BR" dirty="0"/>
              <a:t>Conforme o relatório: "No quadriênio 2021-2024 o PPGBN destinou todo o recurso dos editais PROAP/CAPES para custear as atividades acadêmicas dos discentes, que envolvem, dentre outras coisas, auxílio viagem, inscrição em eventos, cursos e custos de tradução e publicação.“</a:t>
            </a:r>
          </a:p>
          <a:p>
            <a:r>
              <a:rPr lang="pt-BR" dirty="0"/>
              <a:t>Outras Informações Relevantes:</a:t>
            </a:r>
          </a:p>
          <a:p>
            <a:pPr lvl="1"/>
            <a:r>
              <a:rPr lang="pt-BR" dirty="0"/>
              <a:t>Participação em redes de pesquisa interinstitucionais (INCT de Ecologia, NAPI Biodiversidade, NAPI TAXONLINE).</a:t>
            </a:r>
          </a:p>
          <a:p>
            <a:pPr lvl="1"/>
            <a:r>
              <a:rPr lang="pt-BR" dirty="0"/>
              <a:t>Aprovação do projeto PELD Iguaçu (CNPq) para 2025.</a:t>
            </a:r>
          </a:p>
        </p:txBody>
      </p:sp>
    </p:spTree>
    <p:extLst>
      <p:ext uri="{BB962C8B-B14F-4D97-AF65-F5344CB8AC3E}">
        <p14:creationId xmlns:p14="http://schemas.microsoft.com/office/powerpoint/2010/main" val="938059659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604AA44-168F-0D58-871A-F613F2CAD7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Pontos Fortes do PPGBN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9DEC013-9849-5937-FEC8-4B7D7108B0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pt-BR" dirty="0"/>
              <a:t>Crescimento notável na produção científica de discentes e docentes, com aumento de publicações em periódicos de alto impacto.</a:t>
            </a:r>
          </a:p>
          <a:p>
            <a:r>
              <a:rPr lang="pt-BR" dirty="0"/>
              <a:t>Melhora na articulação entre linhas de pesquisa, projetos e infraestrutura.</a:t>
            </a:r>
          </a:p>
          <a:p>
            <a:r>
              <a:rPr lang="pt-BR" dirty="0"/>
              <a:t>Planejamento estratégico robusto e alinhado com as diretrizes institucionais.</a:t>
            </a:r>
          </a:p>
          <a:p>
            <a:r>
              <a:rPr lang="pt-BR" dirty="0"/>
              <a:t>Processo de autoavaliação mais estruturado e contínuo.</a:t>
            </a:r>
          </a:p>
          <a:p>
            <a:r>
              <a:rPr lang="pt-BR" dirty="0"/>
              <a:t>Relevante impacto social e regional, com produtos que influenciam políticas públicas e a comunidade.</a:t>
            </a:r>
          </a:p>
          <a:p>
            <a:r>
              <a:rPr lang="pt-BR" dirty="0"/>
              <a:t>Avanços significativos na internacionalização e visibilidade do programa.</a:t>
            </a:r>
          </a:p>
          <a:p>
            <a:r>
              <a:rPr lang="pt-BR" dirty="0"/>
              <a:t>Corpo docente qualificado e engajado, com melhoria na distribuição das orientações e oferta de disciplinas.</a:t>
            </a:r>
          </a:p>
        </p:txBody>
      </p:sp>
    </p:spTree>
    <p:extLst>
      <p:ext uri="{BB962C8B-B14F-4D97-AF65-F5344CB8AC3E}">
        <p14:creationId xmlns:p14="http://schemas.microsoft.com/office/powerpoint/2010/main" val="3878715024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8AD7B10-6B9F-01EB-16DE-CC2734DFDA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Desafios e Oportunidades: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28E527BF-F2EE-C53F-F2AB-97545987238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pt-BR" dirty="0"/>
              <a:t>Produção Intelectual: Manter e superar os indicadores de publicação em periódicos A1/A2.</a:t>
            </a:r>
          </a:p>
          <a:p>
            <a:r>
              <a:rPr lang="pt-BR" dirty="0"/>
              <a:t>Egressos: Aprimorar o acompanhamento e a mensuração do impacto dos egressos.</a:t>
            </a:r>
          </a:p>
          <a:p>
            <a:r>
              <a:rPr lang="pt-BR" dirty="0"/>
              <a:t>Atração de Discentes: Intensificar as estratégias de divulgação para atrair mais candidatos.</a:t>
            </a:r>
          </a:p>
          <a:p>
            <a:r>
              <a:rPr lang="pt-BR" dirty="0"/>
              <a:t>Carga Administrativa Docente: Gerenciar a sobrecarga administrativa dos docentes para otimizar sua dedicação ao PPGBN.</a:t>
            </a:r>
          </a:p>
          <a:p>
            <a:r>
              <a:rPr lang="pt-BR" dirty="0"/>
              <a:t>Doutorado: Consolidar a proposta de criação do curso de Doutorado.</a:t>
            </a:r>
          </a:p>
          <a:p>
            <a:r>
              <a:rPr lang="pt-BR" dirty="0"/>
              <a:t>Políticas Afirmativas: Continuar aprimorando a implementação e o monitoramento das políticas afirmativas.</a:t>
            </a:r>
          </a:p>
        </p:txBody>
      </p:sp>
    </p:spTree>
    <p:extLst>
      <p:ext uri="{BB962C8B-B14F-4D97-AF65-F5344CB8AC3E}">
        <p14:creationId xmlns:p14="http://schemas.microsoft.com/office/powerpoint/2010/main" val="1460583614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7E5FF8B-0213-9610-231C-51D497D754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Recomendações Estratégicas 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8A22188-1BCF-1A85-DE1D-8BD224C22E0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pt-BR" dirty="0"/>
              <a:t>Qualidade e Impacto: Focar na qualidade e no impacto das publicações, buscando colaborações e financiamentos que impulsionem a pesquisa de ponta.</a:t>
            </a:r>
          </a:p>
          <a:p>
            <a:r>
              <a:rPr lang="pt-BR" dirty="0"/>
              <a:t>Rede de Egressos: Fortalecer a rede de egressos, criando um canal de comunicação ativo e coletando dados sobre sua trajetória profissional.</a:t>
            </a:r>
          </a:p>
          <a:p>
            <a:r>
              <a:rPr lang="pt-BR" dirty="0"/>
              <a:t>Divulgação do Programa: Desenvolver um plano de divulgação digital para aumentar a visibilidade e atrair discentes.</a:t>
            </a:r>
          </a:p>
          <a:p>
            <a:r>
              <a:rPr lang="pt-BR" dirty="0"/>
              <a:t>Expansão: Avançar com a proposta de Doutorado e explorar parcerias como o DINTER com a FIOCRUZ.</a:t>
            </a:r>
          </a:p>
          <a:p>
            <a:r>
              <a:rPr lang="pt-BR" dirty="0"/>
              <a:t>Inclusão: Assegurar a plena efetividade das políticas afirmativas, monitorando o acesso e a permanência de estudantes.</a:t>
            </a:r>
          </a:p>
        </p:txBody>
      </p:sp>
    </p:spTree>
    <p:extLst>
      <p:ext uri="{BB962C8B-B14F-4D97-AF65-F5344CB8AC3E}">
        <p14:creationId xmlns:p14="http://schemas.microsoft.com/office/powerpoint/2010/main" val="1074449714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8D51EDA-2C07-19A2-E87B-89642AC5A2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Docentes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2C4930D-DEB5-18C0-9E3D-261180B8B2B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t-BR" dirty="0"/>
              <a:t>Projetos de pesquisa</a:t>
            </a:r>
          </a:p>
          <a:p>
            <a:pPr lvl="1"/>
            <a:r>
              <a:rPr lang="pt-BR" dirty="0"/>
              <a:t>Atualizar no lattes (financiamento)</a:t>
            </a:r>
          </a:p>
          <a:p>
            <a:r>
              <a:rPr lang="pt-BR" dirty="0"/>
              <a:t>Manter proporção NP e </a:t>
            </a:r>
            <a:r>
              <a:rPr lang="pt-BR" dirty="0" err="1"/>
              <a:t>Col</a:t>
            </a:r>
            <a:endParaRPr lang="pt-BR" dirty="0"/>
          </a:p>
          <a:p>
            <a:r>
              <a:rPr lang="pt-BR" dirty="0"/>
              <a:t>Ofertar ao menos 1 disciplina no quadriênio*</a:t>
            </a:r>
          </a:p>
          <a:p>
            <a:pPr lvl="1"/>
            <a:r>
              <a:rPr lang="pt-BR" dirty="0"/>
              <a:t>Ver nova ficha, item 1.1.8</a:t>
            </a:r>
          </a:p>
          <a:p>
            <a:r>
              <a:rPr lang="pt-BR" dirty="0"/>
              <a:t>Orientar ao menos 1 discente no quadriênio.</a:t>
            </a:r>
          </a:p>
          <a:p>
            <a:r>
              <a:rPr lang="pt-BR" dirty="0"/>
              <a:t>Publicar artigos relacionado as dissertações.</a:t>
            </a:r>
          </a:p>
          <a:p>
            <a:pPr marL="0" indent="0">
              <a:buNone/>
            </a:pPr>
            <a:endParaRPr lang="pt-BR" dirty="0"/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034815331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66D96FD-E829-8A98-72A2-E1A0583FC51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/>
              <a:t>Discentes	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A8C5E786-3094-FA02-D9F8-C9A270D3A33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t-BR" dirty="0"/>
              <a:t>Integralizar o curso no prazo (24 meses)</a:t>
            </a:r>
          </a:p>
          <a:p>
            <a:r>
              <a:rPr lang="pt-BR" dirty="0"/>
              <a:t>Publicar em revistas de estratos superiores (A1-A4)</a:t>
            </a:r>
          </a:p>
          <a:p>
            <a:r>
              <a:rPr lang="pt-BR" dirty="0"/>
              <a:t>Manter curriculum Lattes atualizado</a:t>
            </a:r>
          </a:p>
          <a:p>
            <a:endParaRPr lang="pt-BR" dirty="0"/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428353529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Tema do 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Tema do 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Tema do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1110</TotalTime>
  <Words>3964</Words>
  <Application>Microsoft Office PowerPoint</Application>
  <PresentationFormat>Apresentação na tela (4:3)</PresentationFormat>
  <Paragraphs>280</Paragraphs>
  <Slides>57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57</vt:i4>
      </vt:variant>
    </vt:vector>
  </HeadingPairs>
  <TitlesOfParts>
    <vt:vector size="61" baseType="lpstr">
      <vt:lpstr>Aptos</vt:lpstr>
      <vt:lpstr>Aptos Display</vt:lpstr>
      <vt:lpstr>Arial</vt:lpstr>
      <vt:lpstr>Office Theme</vt:lpstr>
      <vt:lpstr>Apresentação do PowerPoint</vt:lpstr>
      <vt:lpstr>Relatório Quadrienal 2021-2024</vt:lpstr>
      <vt:lpstr>Introdução</vt:lpstr>
      <vt:lpstr>Objetivos</vt:lpstr>
      <vt:lpstr>Ciclo avaliativo da CAPES</vt:lpstr>
      <vt:lpstr>Apresentação do PowerPoint</vt:lpstr>
      <vt:lpstr>Quesito 1 – Programa</vt:lpstr>
      <vt:lpstr>Item 1.1. Articulação, aderência e atualização das áreas de concentração, linhas de pesquisa, projetos em andamento e estrutura curricular, bem como a infraestrutura disponível, em relação aos objetivos, missão e modalidade do programa. (Peso: 25%)</vt:lpstr>
      <vt:lpstr>Item 1.1. </vt:lpstr>
      <vt:lpstr>Item 1.1. </vt:lpstr>
      <vt:lpstr>Item 1.1. </vt:lpstr>
      <vt:lpstr>Item 1.2. Perfil do corpo docente, e sua compatibilidade e adequação à Proposta do Programa. (Peso: 40%)</vt:lpstr>
      <vt:lpstr>Item 1.2. </vt:lpstr>
      <vt:lpstr>Item 1.2. </vt:lpstr>
      <vt:lpstr>Item 1.3. Planejamento estratégico do programa, considerando também articulações com o planejamento estratégico da instituição, com vistas à gestão do seu desenvolvimento futuro, adequação e melhorias da infraestrutura e melhor formação de seus alunos, vinculada à produção intelectual – bibliográfica, técnica e/ou artística e ainda às políticas afirmativas de inclusão, permanência e acessibilidade. (Peso: 15%)</vt:lpstr>
      <vt:lpstr>Item 1.4. Os processos, procedimentos e resultados da autoavaliação do programa, com foco na formação discente e produção intelectual. (Peso: 20%)</vt:lpstr>
      <vt:lpstr>Quesito 2 – Formação</vt:lpstr>
      <vt:lpstr>Item 2.1. Qualidade e adequação das teses, dissertações ou equivalente em relação às áreas de concentração e linhas de pesquisa do programa. (Peso: 15%)</vt:lpstr>
      <vt:lpstr>Apresentação do PowerPoint</vt:lpstr>
      <vt:lpstr>Item 2.1</vt:lpstr>
      <vt:lpstr>Item 2.2. Qualidade da produção intelectual de discentes e egressos. (Peso: 30%)</vt:lpstr>
      <vt:lpstr>Apresentação do PowerPoint</vt:lpstr>
      <vt:lpstr>Item 2.3. Destino, atuação e avaliação dos egressos do programa em relação à formação recebida. (Peso: 10%)</vt:lpstr>
      <vt:lpstr>Item 2.3</vt:lpstr>
      <vt:lpstr>Item 2.3</vt:lpstr>
      <vt:lpstr>Item 2.3</vt:lpstr>
      <vt:lpstr>Item 2.4. Qualidade das atividades de pesquisa e da produção intelectual do corpo docente no programa. (Peso: 30%)</vt:lpstr>
      <vt:lpstr>Apresentação do PowerPoint</vt:lpstr>
      <vt:lpstr>Apresentação do PowerPoint</vt:lpstr>
      <vt:lpstr>Item 2.4</vt:lpstr>
      <vt:lpstr>Item 2.5. Qualidade e envolvimento do corpo docente em relação às atividades de formação no programa. (Peso: 15%)</vt:lpstr>
      <vt:lpstr>Item 2.5</vt:lpstr>
      <vt:lpstr>Apresentação do PowerPoint</vt:lpstr>
      <vt:lpstr>Item 2.5</vt:lpstr>
      <vt:lpstr>Quesito 3 – Impacto na Sociedade</vt:lpstr>
      <vt:lpstr>Item 3.1. Impacto e caráter inovador da produção intelectual em função da natureza do programa. (Peso: 40%)</vt:lpstr>
      <vt:lpstr>Item 3.1</vt:lpstr>
      <vt:lpstr>Item 3.1</vt:lpstr>
      <vt:lpstr>Item 3.2. Impacto econômico, social e cultural do programa. (Peso: 30%)</vt:lpstr>
      <vt:lpstr>Item 3.2</vt:lpstr>
      <vt:lpstr>Apresentação do PowerPoint</vt:lpstr>
      <vt:lpstr>Apresentação do PowerPoint</vt:lpstr>
      <vt:lpstr>Item 3.3. Internacionalização, inserção (local, regional, nacional) e visibilidade do programa. (Peso: 30%)</vt:lpstr>
      <vt:lpstr>Apresentação do PowerPoint</vt:lpstr>
      <vt:lpstr>Item 3.3</vt:lpstr>
      <vt:lpstr>Item 3.3</vt:lpstr>
      <vt:lpstr>Item 3.3</vt:lpstr>
      <vt:lpstr>Item 3.3</vt:lpstr>
      <vt:lpstr>Histórico e Contextualização do Programa (Informações Adicionais)</vt:lpstr>
      <vt:lpstr>Apresentação do PowerPoint</vt:lpstr>
      <vt:lpstr>Histórico e Contextualização</vt:lpstr>
      <vt:lpstr>Histórico e Contextualização</vt:lpstr>
      <vt:lpstr>Pontos Fortes do PPGBN</vt:lpstr>
      <vt:lpstr>Desafios e Oportunidades:</vt:lpstr>
      <vt:lpstr>Recomendações Estratégicas </vt:lpstr>
      <vt:lpstr>Docentes</vt:lpstr>
      <vt:lpstr>Discentes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Peter Lowenberg</dc:creator>
  <cp:lastModifiedBy>Celso Garcia</cp:lastModifiedBy>
  <cp:revision>2</cp:revision>
  <dcterms:created xsi:type="dcterms:W3CDTF">2025-05-27T17:17:53Z</dcterms:created>
  <dcterms:modified xsi:type="dcterms:W3CDTF">2025-05-30T18:46:47Z</dcterms:modified>
</cp:coreProperties>
</file>