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media/image27.gif" ContentType="image/gif"/>
  <Override PartName="/ppt/media/image26.wmf" ContentType="image/x-wmf"/>
  <Override PartName="/ppt/media/image29.jpeg" ContentType="image/jpeg"/>
  <Override PartName="/ppt/media/image28.jpeg" ContentType="image/jpeg"/>
  <Override PartName="/ppt/media/image25.jpeg" ContentType="image/jpeg"/>
  <Override PartName="/ppt/media/image23.jpeg" ContentType="image/jpeg"/>
  <Override PartName="/ppt/media/image22.jpeg" ContentType="image/jpeg"/>
  <Override PartName="/ppt/media/image20.jpeg" ContentType="image/jpeg"/>
  <Override PartName="/ppt/media/image8.png" ContentType="image/png"/>
  <Override PartName="/ppt/media/image17.jpeg" ContentType="image/jpeg"/>
  <Override PartName="/ppt/media/image16.jpeg" ContentType="image/jpeg"/>
  <Override PartName="/ppt/media/image10.jpeg" ContentType="image/jpeg"/>
  <Override PartName="/ppt/media/image11.jpeg" ContentType="image/jpeg"/>
  <Override PartName="/ppt/media/image24.png" ContentType="image/png"/>
  <Override PartName="/ppt/media/image21.png" ContentType="image/png"/>
  <Override PartName="/ppt/media/image19.png" ContentType="image/png"/>
  <Override PartName="/ppt/media/image18.png" ContentType="image/png"/>
  <Override PartName="/ppt/media/image6.jpeg" ContentType="image/jpeg"/>
  <Override PartName="/ppt/media/image5.jpeg" ContentType="image/jpeg"/>
  <Override PartName="/ppt/media/image4.jpeg" ContentType="image/jpeg"/>
  <Override PartName="/ppt/media/image14.png" ContentType="image/png"/>
  <Override PartName="/ppt/media/image3.jpeg" ContentType="image/jpeg"/>
  <Override PartName="/ppt/media/image1.jpeg" ContentType="image/jpeg"/>
  <Override PartName="/ppt/media/image2.jpeg" ContentType="image/jpeg"/>
  <Override PartName="/ppt/media/image7.jpeg" ContentType="image/jpeg"/>
  <Override PartName="/ppt/media/image9.jpeg" ContentType="image/jpeg"/>
  <Override PartName="/ppt/media/image12.png" ContentType="image/png"/>
  <Override PartName="/ppt/media/image13.png" ContentType="image/png"/>
  <Override PartName="/ppt/media/image15.png" ContentType="image/png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2.xml" ContentType="application/vnd.openxmlformats-officedocument.theme+xml"/>
  <Override PartName="/ppt/theme/theme1.xml" ContentType="application/vnd.openxmlformats-officedocument.theme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6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s/_rels/slide29.xml.rels" ContentType="application/vnd.openxmlformats-package.relationships+xml"/>
  <Override PartName="/ppt/slides/_rels/slide28.xml.rels" ContentType="application/vnd.openxmlformats-package.relationships+xml"/>
  <Override PartName="/ppt/slides/_rels/slide32.xml.rels" ContentType="application/vnd.openxmlformats-package.relationships+xml"/>
  <Override PartName="/ppt/slides/_rels/slide27.xml.rels" ContentType="application/vnd.openxmlformats-package.relationships+xml"/>
  <Override PartName="/ppt/slides/_rels/slide26.xml.rels" ContentType="application/vnd.openxmlformats-package.relationships+xml"/>
  <Override PartName="/ppt/slides/_rels/slide31.xml.rels" ContentType="application/vnd.openxmlformats-package.relationships+xml"/>
  <Override PartName="/ppt/slides/_rels/slide25.xml.rels" ContentType="application/vnd.openxmlformats-package.relationships+xml"/>
  <Override PartName="/ppt/slides/_rels/slide30.xml.rels" ContentType="application/vnd.openxmlformats-package.relationships+xml"/>
  <Override PartName="/ppt/slides/_rels/slide24.xml.rels" ContentType="application/vnd.openxmlformats-package.relationships+xml"/>
  <Override PartName="/ppt/slides/_rels/slide23.xml.rels" ContentType="application/vnd.openxmlformats-package.relationships+xml"/>
  <Override PartName="/ppt/slides/_rels/slide22.xml.rels" ContentType="application/vnd.openxmlformats-package.relationships+xml"/>
  <Override PartName="/ppt/slides/_rels/slide21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</p:sldIdLst>
  <p:sldSz cx="9144000" cy="51435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24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2973240"/>
            <a:ext cx="822924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26496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200240"/>
            <a:ext cx="26496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200240"/>
            <a:ext cx="26496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2973240"/>
            <a:ext cx="26496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2973240"/>
            <a:ext cx="26496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2973240"/>
            <a:ext cx="26496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339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339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05920"/>
            <a:ext cx="8229240" cy="3972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339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339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2973240"/>
            <a:ext cx="822924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24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2973240"/>
            <a:ext cx="822924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26496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200240"/>
            <a:ext cx="26496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200240"/>
            <a:ext cx="26496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2973240"/>
            <a:ext cx="26496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2973240"/>
            <a:ext cx="26496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2973240"/>
            <a:ext cx="26496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339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339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05920"/>
            <a:ext cx="8229240" cy="3972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339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339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2973240"/>
            <a:ext cx="8229240" cy="1618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000000"/>
                </a:solidFill>
                <a:latin typeface="Calibri"/>
              </a:rPr>
              <a:t>Clique para editar o título mestre</a:t>
            </a:r>
            <a:endParaRPr b="0" lang="pt-B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64932174-B00C-46BD-8CCF-3D9AC9E5AFF7}" type="datetime">
              <a:rPr b="0" lang="pt-BR" sz="1200" spc="-1" strike="noStrike">
                <a:solidFill>
                  <a:srgbClr val="8b8b8b"/>
                </a:solidFill>
                <a:latin typeface="Calibri"/>
              </a:rPr>
              <a:t>11/12/19</a:t>
            </a:fld>
            <a:endParaRPr b="0" lang="pt-BR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pt-BR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5702EC96-93D3-47F7-9C5E-831B726AB2C6}" type="slidenum">
              <a:rPr b="0" lang="pt-BR" sz="1200" spc="-1" strike="noStrike">
                <a:solidFill>
                  <a:srgbClr val="8b8b8b"/>
                </a:solidFill>
                <a:latin typeface="Calibri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 fontScale="85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000000"/>
                </a:solidFill>
                <a:latin typeface="Calibri"/>
              </a:rPr>
              <a:t>Clique para editar o formato do texto da estrutura de tópicos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400" spc="-1" strike="noStrike">
                <a:solidFill>
                  <a:srgbClr val="000000"/>
                </a:solidFill>
                <a:latin typeface="Calibri"/>
              </a:rPr>
              <a:t>2.º nível da estrutura de tópicos</a:t>
            </a:r>
            <a:endParaRPr b="0" lang="pt-BR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3.º nível da estrutura de tópicos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4.º nível da estrutura de tópicos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000000"/>
                </a:solidFill>
                <a:latin typeface="Calibri"/>
              </a:rPr>
              <a:t>Clique para editar o título mestre</a:t>
            </a:r>
            <a:endParaRPr b="0" lang="pt-B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latin typeface="Calibri"/>
              </a:rPr>
              <a:t>Clique para editar o texto mestre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pt-BR" sz="2800" spc="-1" strike="noStrike">
                <a:solidFill>
                  <a:srgbClr val="000000"/>
                </a:solidFill>
                <a:latin typeface="Calibri"/>
              </a:rPr>
              <a:t>Segundo nível</a:t>
            </a: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400" spc="-1" strike="noStrike">
                <a:solidFill>
                  <a:srgbClr val="000000"/>
                </a:solidFill>
                <a:latin typeface="Calibri"/>
              </a:rPr>
              <a:t>Terceiro nível</a:t>
            </a:r>
            <a:endParaRPr b="0" lang="pt-BR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Quarto nível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Quinto nível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4FA75FAA-E91B-43C1-B7A3-721B89085D80}" type="datetime">
              <a:rPr b="0" lang="pt-BR" sz="1200" spc="-1" strike="noStrike">
                <a:solidFill>
                  <a:srgbClr val="8b8b8b"/>
                </a:solidFill>
                <a:latin typeface="Calibri"/>
              </a:rPr>
              <a:t>11/12/19</a:t>
            </a:fld>
            <a:endParaRPr b="0" lang="pt-BR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pt-BR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7C7787C2-B7CD-4117-AD4D-E3C550BF9592}" type="slidenum">
              <a:rPr b="0" lang="pt-BR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pt-BR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jpeg"/><Relationship Id="rId5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2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2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26.wmf"/><Relationship Id="rId2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27.gif"/><Relationship Id="rId2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hyperlink" Target="mailto:araoki@gmail.com" TargetMode="External"/><Relationship Id="rId2" Type="http://schemas.openxmlformats.org/officeDocument/2006/relationships/hyperlink" Target="mailto:ciceli@cemig.com.br" TargetMode="External"/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m 2" descr=""/>
          <p:cNvPicPr/>
          <p:nvPr/>
        </p:nvPicPr>
        <p:blipFill>
          <a:blip r:embed="rId1"/>
          <a:stretch/>
        </p:blipFill>
        <p:spPr>
          <a:xfrm>
            <a:off x="-5760" y="0"/>
            <a:ext cx="9149400" cy="5162400"/>
          </a:xfrm>
          <a:prstGeom prst="rect">
            <a:avLst/>
          </a:prstGeom>
          <a:ln>
            <a:noFill/>
          </a:ln>
        </p:spPr>
      </p:pic>
      <p:sp>
        <p:nvSpPr>
          <p:cNvPr id="83" name="CustomShape 1"/>
          <p:cNvSpPr/>
          <p:nvPr/>
        </p:nvSpPr>
        <p:spPr>
          <a:xfrm>
            <a:off x="3348000" y="411480"/>
            <a:ext cx="5544360" cy="283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pt-BR" sz="3600" spc="-1" strike="noStrike">
                <a:solidFill>
                  <a:srgbClr val="007e4f"/>
                </a:solidFill>
                <a:latin typeface="VerbCond Extrabold"/>
              </a:rPr>
              <a:t>Sistemas Ativos de Distribuição e Recursos Distribuídos de Energia</a:t>
            </a:r>
            <a:endParaRPr b="0" lang="pt-BR" sz="3600" spc="-1" strike="noStrike">
              <a:latin typeface="Arial"/>
            </a:endParaRPr>
          </a:p>
        </p:txBody>
      </p:sp>
      <p:sp>
        <p:nvSpPr>
          <p:cNvPr id="84" name="CustomShape 2"/>
          <p:cNvSpPr/>
          <p:nvPr/>
        </p:nvSpPr>
        <p:spPr>
          <a:xfrm>
            <a:off x="1576800" y="3295080"/>
            <a:ext cx="514008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800" spc="-1" strike="noStrike">
                <a:solidFill>
                  <a:srgbClr val="ffffff"/>
                </a:solidFill>
                <a:latin typeface="Calibri"/>
              </a:rPr>
              <a:t>Dr. Alexandre Rasi Aoki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ffffff"/>
                </a:solidFill>
                <a:latin typeface="Calibri"/>
              </a:rPr>
              <a:t>Coordenador do Comitê de Estudos C6 do Cigre Brasil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85" name="CustomShape 3"/>
          <p:cNvSpPr/>
          <p:nvPr/>
        </p:nvSpPr>
        <p:spPr>
          <a:xfrm>
            <a:off x="1208880" y="4516560"/>
            <a:ext cx="4861440" cy="57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t-BR" sz="1600" spc="-1" strike="noStrike">
                <a:solidFill>
                  <a:srgbClr val="ffffff"/>
                </a:solidFill>
                <a:latin typeface="Calibri"/>
              </a:rPr>
              <a:t>Seminário Interdisciplinar em Energia &amp; Sustentabilidade</a:t>
            </a:r>
            <a:endParaRPr b="0" lang="pt-B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600" spc="-1" strike="noStrike">
                <a:solidFill>
                  <a:srgbClr val="ffffff"/>
                </a:solidFill>
                <a:latin typeface="Calibri"/>
              </a:rPr>
              <a:t>Foz do Iguaçu / PR – 07 de dezembro de 2019</a:t>
            </a:r>
            <a:endParaRPr b="0" lang="pt-BR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pt-BR" sz="3200" spc="599" strike="noStrike">
                <a:solidFill>
                  <a:srgbClr val="007e4f"/>
                </a:solidFill>
                <a:latin typeface="VerbCond Extrabold"/>
                <a:ea typeface="Open Sans"/>
              </a:rPr>
              <a:t>Conceitos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TextShape 2"/>
          <p:cNvSpPr txBox="1"/>
          <p:nvPr/>
        </p:nvSpPr>
        <p:spPr>
          <a:xfrm>
            <a:off x="457200" y="1200240"/>
            <a:ext cx="8229240" cy="33940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400" spc="-1" strike="noStrike">
                <a:solidFill>
                  <a:srgbClr val="000000"/>
                </a:solidFill>
                <a:latin typeface="Calibri"/>
              </a:rPr>
              <a:t>Escopo técnico</a:t>
            </a:r>
            <a:endParaRPr b="0" lang="pt-BR" sz="24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Equipamentos e sistemas para implantação de DER e tecnologia de distribuição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Empoderamento do cliente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Tecnologias para integração e aplicação</a:t>
            </a:r>
            <a:br/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de DER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Eletrificação rural e sistemas isolados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Geração distribuída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Sistemas de armazenamento de energia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Resposta da demanda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5" name="Picture 2" descr=""/>
          <p:cNvPicPr/>
          <p:nvPr/>
        </p:nvPicPr>
        <p:blipFill>
          <a:blip r:embed="rId1"/>
          <a:srcRect l="10903" t="0" r="0" b="8429"/>
          <a:stretch/>
        </p:blipFill>
        <p:spPr>
          <a:xfrm>
            <a:off x="5364000" y="2067840"/>
            <a:ext cx="3528000" cy="2415240"/>
          </a:xfrm>
          <a:prstGeom prst="rect">
            <a:avLst/>
          </a:prstGeom>
          <a:ln>
            <a:noFill/>
          </a:ln>
          <a:effectLst>
            <a:outerShdw algn="tl" blurRad="190500" rotWithShape="0">
              <a:srgbClr val="000000">
                <a:alpha val="70000"/>
              </a:srgbClr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pt-BR" sz="3200" spc="599" strike="noStrike">
                <a:solidFill>
                  <a:srgbClr val="007e4f"/>
                </a:solidFill>
                <a:latin typeface="VerbCond Extrabold"/>
                <a:ea typeface="Open Sans"/>
              </a:rPr>
              <a:t>Tecnologias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7" name="Imagem 3" descr=""/>
          <p:cNvPicPr/>
          <p:nvPr/>
        </p:nvPicPr>
        <p:blipFill>
          <a:blip r:embed="rId1"/>
          <a:stretch/>
        </p:blipFill>
        <p:spPr>
          <a:xfrm>
            <a:off x="4068000" y="2423160"/>
            <a:ext cx="5075640" cy="2281680"/>
          </a:xfrm>
          <a:prstGeom prst="rect">
            <a:avLst/>
          </a:prstGeom>
          <a:ln>
            <a:noFill/>
          </a:ln>
        </p:spPr>
      </p:pic>
      <p:sp>
        <p:nvSpPr>
          <p:cNvPr id="108" name="CustomShape 2"/>
          <p:cNvSpPr/>
          <p:nvPr/>
        </p:nvSpPr>
        <p:spPr>
          <a:xfrm>
            <a:off x="4112280" y="2022840"/>
            <a:ext cx="4826160" cy="3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000000"/>
                </a:solidFill>
                <a:latin typeface="Calibri"/>
              </a:rPr>
              <a:t>Fonte:</a:t>
            </a:r>
            <a:r>
              <a:rPr b="0" lang="pt-BR" sz="1000" spc="-1" strike="noStrike">
                <a:solidFill>
                  <a:srgbClr val="000000"/>
                </a:solidFill>
                <a:latin typeface="Calibri"/>
              </a:rPr>
              <a:t> BARAN, M.E.; WU, F.F. Optimal Capacitor Placement on Radial Distribution Systems.</a:t>
            </a:r>
            <a:br/>
            <a:r>
              <a:rPr b="0" lang="pt-BR" sz="1000" spc="-1" strike="noStrike">
                <a:solidFill>
                  <a:srgbClr val="000000"/>
                </a:solidFill>
                <a:latin typeface="Calibri"/>
              </a:rPr>
              <a:t>IEEE Transactions on Power Systems, Vol. 4, No. 1, 1989. p. 725-734.</a:t>
            </a:r>
            <a:endParaRPr b="0" lang="pt-BR" sz="1000" spc="-1" strike="noStrike">
              <a:latin typeface="Arial"/>
            </a:endParaRPr>
          </a:p>
        </p:txBody>
      </p:sp>
      <p:sp>
        <p:nvSpPr>
          <p:cNvPr id="109" name="TextShape 3"/>
          <p:cNvSpPr txBox="1"/>
          <p:nvPr/>
        </p:nvSpPr>
        <p:spPr>
          <a:xfrm>
            <a:off x="457200" y="1200240"/>
            <a:ext cx="8229240" cy="339408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60000"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latin typeface="Calibri"/>
              </a:rPr>
              <a:t>Tecnologias de Distribuição de Energia Elétrica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pt-BR" sz="2800" spc="-1" strike="noStrike">
                <a:solidFill>
                  <a:srgbClr val="000000"/>
                </a:solidFill>
                <a:latin typeface="Calibri"/>
              </a:rPr>
              <a:t>Sistema radial</a:t>
            </a: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400" spc="-1" strike="noStrike">
                <a:solidFill>
                  <a:srgbClr val="000000"/>
                </a:solidFill>
                <a:latin typeface="Calibri"/>
              </a:rPr>
              <a:t>Tronco principal e ramais</a:t>
            </a:r>
            <a:br/>
            <a:r>
              <a:rPr b="0" lang="pt-BR" sz="2400" spc="-1" strike="noStrike">
                <a:solidFill>
                  <a:srgbClr val="000000"/>
                </a:solidFill>
                <a:latin typeface="Calibri"/>
              </a:rPr>
              <a:t>laterais</a:t>
            </a:r>
            <a:endParaRPr b="0" lang="pt-BR" sz="24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pt-BR" sz="2800" spc="-1" strike="noStrike">
                <a:solidFill>
                  <a:srgbClr val="000000"/>
                </a:solidFill>
                <a:latin typeface="Calibri"/>
              </a:rPr>
              <a:t>Alimentadores em Média</a:t>
            </a:r>
            <a:br/>
            <a:r>
              <a:rPr b="0" lang="pt-BR" sz="2800" spc="-1" strike="noStrike">
                <a:solidFill>
                  <a:srgbClr val="000000"/>
                </a:solidFill>
                <a:latin typeface="Calibri"/>
              </a:rPr>
              <a:t>Tensão (MT)</a:t>
            </a: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400" spc="-1" strike="noStrike">
                <a:solidFill>
                  <a:srgbClr val="000000"/>
                </a:solidFill>
                <a:latin typeface="Calibri"/>
              </a:rPr>
              <a:t>13,8 ou 34,5 kV</a:t>
            </a:r>
            <a:endParaRPr b="0" lang="pt-BR" sz="24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pt-BR" sz="2800" spc="-1" strike="noStrike">
                <a:solidFill>
                  <a:srgbClr val="000000"/>
                </a:solidFill>
                <a:latin typeface="Calibri"/>
              </a:rPr>
              <a:t>Redes secundárias em</a:t>
            </a:r>
            <a:br/>
            <a:r>
              <a:rPr b="0" lang="pt-BR" sz="2800" spc="-1" strike="noStrike">
                <a:solidFill>
                  <a:srgbClr val="000000"/>
                </a:solidFill>
                <a:latin typeface="Calibri"/>
              </a:rPr>
              <a:t>Baixa Tensão (BT)</a:t>
            </a: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400" spc="-1" strike="noStrike">
                <a:solidFill>
                  <a:srgbClr val="000000"/>
                </a:solidFill>
                <a:latin typeface="Calibri"/>
              </a:rPr>
              <a:t>127 ou 220 V</a:t>
            </a:r>
            <a:endParaRPr b="0" lang="pt-BR" sz="24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pt-BR" sz="2800" spc="-1" strike="noStrike">
                <a:solidFill>
                  <a:srgbClr val="000000"/>
                </a:solidFill>
                <a:latin typeface="Calibri"/>
              </a:rPr>
              <a:t>Fluxo de potência</a:t>
            </a:r>
            <a:br/>
            <a:r>
              <a:rPr b="0" lang="pt-BR" sz="2800" spc="-1" strike="noStrike">
                <a:solidFill>
                  <a:srgbClr val="000000"/>
                </a:solidFill>
                <a:latin typeface="Calibri"/>
              </a:rPr>
              <a:t>unidirecional</a:t>
            </a: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  <a:p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pt-BR" sz="3200" spc="599" strike="noStrike">
                <a:solidFill>
                  <a:srgbClr val="007e4f"/>
                </a:solidFill>
                <a:latin typeface="VerbCond Extrabold"/>
                <a:ea typeface="Open Sans"/>
              </a:rPr>
              <a:t>Tecnologias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TextShape 2"/>
          <p:cNvSpPr txBox="1"/>
          <p:nvPr/>
        </p:nvSpPr>
        <p:spPr>
          <a:xfrm>
            <a:off x="457200" y="1200240"/>
            <a:ext cx="8229240" cy="339408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69000"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latin typeface="Calibri"/>
              </a:rPr>
              <a:t>Tecnologias de Distribuição de</a:t>
            </a:r>
            <a:br/>
            <a:r>
              <a:rPr b="0" lang="pt-BR" sz="3200" spc="-1" strike="noStrike">
                <a:solidFill>
                  <a:srgbClr val="000000"/>
                </a:solidFill>
                <a:latin typeface="Calibri"/>
              </a:rPr>
              <a:t>Energia Elétrica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19"/>
              </a:spcBef>
              <a:buClr>
                <a:srgbClr val="000000"/>
              </a:buClr>
              <a:buFont typeface="Arial"/>
              <a:buChar char="–"/>
            </a:pPr>
            <a:r>
              <a:rPr b="0" lang="pt-BR" sz="2600" spc="-1" strike="noStrike">
                <a:solidFill>
                  <a:srgbClr val="000000"/>
                </a:solidFill>
                <a:latin typeface="Calibri"/>
              </a:rPr>
              <a:t>Religador automático e chaves de manobra</a:t>
            </a:r>
            <a:endParaRPr b="0" lang="pt-BR" sz="26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400" spc="-1" strike="noStrike">
                <a:solidFill>
                  <a:srgbClr val="000000"/>
                </a:solidFill>
                <a:latin typeface="Calibri"/>
              </a:rPr>
              <a:t>Saída do alimentador</a:t>
            </a:r>
            <a:endParaRPr b="0" lang="pt-BR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400" spc="-1" strike="noStrike">
                <a:solidFill>
                  <a:srgbClr val="000000"/>
                </a:solidFill>
                <a:latin typeface="Calibri"/>
              </a:rPr>
              <a:t>Religamento de faltas transitórias</a:t>
            </a:r>
            <a:endParaRPr b="0" lang="pt-BR" sz="24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19"/>
              </a:spcBef>
              <a:buClr>
                <a:srgbClr val="000000"/>
              </a:buClr>
              <a:buFont typeface="Arial"/>
              <a:buChar char="–"/>
            </a:pPr>
            <a:r>
              <a:rPr b="0" lang="pt-BR" sz="2600" spc="-1" strike="noStrike">
                <a:solidFill>
                  <a:srgbClr val="000000"/>
                </a:solidFill>
                <a:latin typeface="Calibri"/>
              </a:rPr>
              <a:t>Reguladores de tensão</a:t>
            </a:r>
            <a:endParaRPr b="0" lang="pt-BR" sz="26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400" spc="-1" strike="noStrike">
                <a:solidFill>
                  <a:srgbClr val="000000"/>
                </a:solidFill>
                <a:latin typeface="Calibri"/>
              </a:rPr>
              <a:t>Corrigir o perfil de tensão</a:t>
            </a:r>
            <a:endParaRPr b="0" lang="pt-BR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400" spc="-1" strike="noStrike">
                <a:solidFill>
                  <a:srgbClr val="000000"/>
                </a:solidFill>
                <a:latin typeface="Calibri"/>
              </a:rPr>
              <a:t>Alimentadores longos</a:t>
            </a:r>
            <a:endParaRPr b="0" lang="pt-BR" sz="24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19"/>
              </a:spcBef>
              <a:buClr>
                <a:srgbClr val="000000"/>
              </a:buClr>
              <a:buFont typeface="Arial"/>
              <a:buChar char="–"/>
            </a:pPr>
            <a:r>
              <a:rPr b="0" lang="pt-BR" sz="2600" spc="-1" strike="noStrike">
                <a:solidFill>
                  <a:srgbClr val="000000"/>
                </a:solidFill>
                <a:latin typeface="Calibri"/>
              </a:rPr>
              <a:t>Bancos de capacitores</a:t>
            </a:r>
            <a:endParaRPr b="0" lang="pt-BR" sz="26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400" spc="-1" strike="noStrike">
                <a:solidFill>
                  <a:srgbClr val="000000"/>
                </a:solidFill>
                <a:latin typeface="Calibri"/>
              </a:rPr>
              <a:t>Correção do fator de potência</a:t>
            </a:r>
            <a:endParaRPr b="0" lang="pt-BR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400" spc="-1" strike="noStrike">
                <a:solidFill>
                  <a:srgbClr val="000000"/>
                </a:solidFill>
                <a:latin typeface="Calibri"/>
              </a:rPr>
              <a:t>Melhoria no perfil de tensão</a:t>
            </a:r>
            <a:endParaRPr b="0" lang="pt-BR" sz="2400" spc="-1" strike="noStrike">
              <a:solidFill>
                <a:srgbClr val="000000"/>
              </a:solidFill>
              <a:latin typeface="Calibri"/>
            </a:endParaRPr>
          </a:p>
          <a:p>
            <a:endParaRPr b="0" lang="pt-BR" sz="2400" spc="-1" strike="noStrike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112" name="Group 3"/>
          <p:cNvGrpSpPr/>
          <p:nvPr/>
        </p:nvGrpSpPr>
        <p:grpSpPr>
          <a:xfrm>
            <a:off x="5798880" y="1400040"/>
            <a:ext cx="3132720" cy="2743200"/>
            <a:chOff x="5798880" y="1400040"/>
            <a:chExt cx="3132720" cy="2743200"/>
          </a:xfrm>
        </p:grpSpPr>
        <p:pic>
          <p:nvPicPr>
            <p:cNvPr id="113" name="Picture 2" descr=""/>
            <p:cNvPicPr/>
            <p:nvPr/>
          </p:nvPicPr>
          <p:blipFill>
            <a:blip r:embed="rId1"/>
            <a:stretch/>
          </p:blipFill>
          <p:spPr>
            <a:xfrm>
              <a:off x="7597800" y="1400040"/>
              <a:ext cx="1333800" cy="1371240"/>
            </a:xfrm>
            <a:prstGeom prst="rect">
              <a:avLst/>
            </a:prstGeom>
            <a:ln>
              <a:noFill/>
            </a:ln>
            <a:effectLst>
              <a:outerShdw algn="tl" blurRad="292100" dir="2700000" dist="139498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4" name="Picture 4" descr=""/>
            <p:cNvPicPr/>
            <p:nvPr/>
          </p:nvPicPr>
          <p:blipFill>
            <a:blip r:embed="rId2"/>
            <a:stretch/>
          </p:blipFill>
          <p:spPr>
            <a:xfrm>
              <a:off x="7597800" y="2771640"/>
              <a:ext cx="1333800" cy="1371240"/>
            </a:xfrm>
            <a:prstGeom prst="rect">
              <a:avLst/>
            </a:prstGeom>
            <a:ln>
              <a:noFill/>
            </a:ln>
            <a:effectLst>
              <a:outerShdw algn="tl" blurRad="292100" dir="2700000" dist="139498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5" name="Picture 6" descr=""/>
            <p:cNvPicPr/>
            <p:nvPr/>
          </p:nvPicPr>
          <p:blipFill>
            <a:blip r:embed="rId3"/>
            <a:stretch/>
          </p:blipFill>
          <p:spPr>
            <a:xfrm>
              <a:off x="5798880" y="1400040"/>
              <a:ext cx="1798560" cy="2743200"/>
            </a:xfrm>
            <a:prstGeom prst="rect">
              <a:avLst/>
            </a:prstGeom>
            <a:ln>
              <a:noFill/>
            </a:ln>
            <a:effectLst>
              <a:outerShdw algn="tl" blurRad="292100" dir="2700000" dist="139498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16" name="CustomShape 4"/>
          <p:cNvSpPr/>
          <p:nvPr/>
        </p:nvSpPr>
        <p:spPr>
          <a:xfrm>
            <a:off x="5829480" y="4194360"/>
            <a:ext cx="3285360" cy="3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000000"/>
                </a:solidFill>
                <a:latin typeface="Calibri"/>
              </a:rPr>
              <a:t>Imagens:</a:t>
            </a:r>
            <a:r>
              <a:rPr b="0" lang="pt-BR" sz="1000" spc="-1" strike="noStrike">
                <a:solidFill>
                  <a:srgbClr val="000000"/>
                </a:solidFill>
                <a:latin typeface="Calibri"/>
              </a:rPr>
              <a:t> www.arteche.com/pt/produtos</a:t>
            </a:r>
            <a:br/>
            <a:r>
              <a:rPr b="0" lang="pt-BR" sz="1000" spc="-1" strike="noStrike">
                <a:solidFill>
                  <a:srgbClr val="000000"/>
                </a:solidFill>
                <a:latin typeface="Calibri"/>
              </a:rPr>
              <a:t>www.superwatts.com.br/regulador-tensao-rede-distribuicao</a:t>
            </a:r>
            <a:endParaRPr b="0" lang="pt-BR" sz="1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pt-BR" sz="3200" spc="599" strike="noStrike">
                <a:solidFill>
                  <a:srgbClr val="007e4f"/>
                </a:solidFill>
                <a:latin typeface="VerbCond Extrabold"/>
                <a:ea typeface="Open Sans"/>
              </a:rPr>
              <a:t>Tecnologias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TextShape 2"/>
          <p:cNvSpPr txBox="1"/>
          <p:nvPr/>
        </p:nvSpPr>
        <p:spPr>
          <a:xfrm>
            <a:off x="457200" y="1200240"/>
            <a:ext cx="8229240" cy="33940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400" spc="-1" strike="noStrike">
                <a:solidFill>
                  <a:srgbClr val="000000"/>
                </a:solidFill>
                <a:latin typeface="Calibri"/>
              </a:rPr>
              <a:t>Recursos Distribuídos de Energia</a:t>
            </a:r>
            <a:endParaRPr b="0" lang="pt-BR" sz="24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Geração Distribuída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</a:rPr>
              <a:t>Fonte renovável intermitente</a:t>
            </a:r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</a:rPr>
              <a:t>ANEEL RN 482/2012</a:t>
            </a:r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</a:rPr>
              <a:t>Em atualização</a:t>
            </a:r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</a:rPr>
              <a:t>Net metering</a:t>
            </a:r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</a:rPr>
              <a:t>Normas</a:t>
            </a:r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9" name="Imagem 10" descr=""/>
          <p:cNvPicPr/>
          <p:nvPr/>
        </p:nvPicPr>
        <p:blipFill>
          <a:blip r:embed="rId1"/>
          <a:stretch/>
        </p:blipFill>
        <p:spPr>
          <a:xfrm>
            <a:off x="3708000" y="2347560"/>
            <a:ext cx="5450040" cy="1351800"/>
          </a:xfrm>
          <a:prstGeom prst="rect">
            <a:avLst/>
          </a:prstGeom>
          <a:ln>
            <a:noFill/>
          </a:ln>
        </p:spPr>
      </p:pic>
      <p:pic>
        <p:nvPicPr>
          <p:cNvPr id="120" name="Imagem 11" descr=""/>
          <p:cNvPicPr/>
          <p:nvPr/>
        </p:nvPicPr>
        <p:blipFill>
          <a:blip r:embed="rId2"/>
          <a:stretch/>
        </p:blipFill>
        <p:spPr>
          <a:xfrm>
            <a:off x="3723480" y="3655800"/>
            <a:ext cx="5435640" cy="557280"/>
          </a:xfrm>
          <a:prstGeom prst="rect">
            <a:avLst/>
          </a:prstGeom>
          <a:ln>
            <a:noFill/>
          </a:ln>
        </p:spPr>
      </p:pic>
      <p:pic>
        <p:nvPicPr>
          <p:cNvPr id="121" name="Imagem 12" descr=""/>
          <p:cNvPicPr/>
          <p:nvPr/>
        </p:nvPicPr>
        <p:blipFill>
          <a:blip r:embed="rId3"/>
          <a:stretch/>
        </p:blipFill>
        <p:spPr>
          <a:xfrm>
            <a:off x="3724560" y="4178520"/>
            <a:ext cx="5450040" cy="4482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pt-BR" sz="3200" spc="599" strike="noStrike">
                <a:solidFill>
                  <a:srgbClr val="007e4f"/>
                </a:solidFill>
                <a:latin typeface="VerbCond Extrabold"/>
                <a:ea typeface="Open Sans"/>
              </a:rPr>
              <a:t>Tecnologias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TextShape 2"/>
          <p:cNvSpPr txBox="1"/>
          <p:nvPr/>
        </p:nvSpPr>
        <p:spPr>
          <a:xfrm>
            <a:off x="457200" y="1200240"/>
            <a:ext cx="8229240" cy="33940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400" spc="-1" strike="noStrike">
                <a:solidFill>
                  <a:srgbClr val="000000"/>
                </a:solidFill>
                <a:latin typeface="Calibri"/>
              </a:rPr>
              <a:t>Recursos Distribuídos de Energia</a:t>
            </a:r>
            <a:endParaRPr b="0" lang="pt-BR" sz="24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Armazenamento de Energia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</a:rPr>
              <a:t>Baterias</a:t>
            </a:r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</a:rPr>
              <a:t>Chamada de P&amp;D Estratégico 21</a:t>
            </a:r>
            <a:br/>
            <a:r>
              <a:rPr b="0" lang="pt-BR" sz="1800" spc="-1" strike="noStrike">
                <a:solidFill>
                  <a:srgbClr val="000000"/>
                </a:solidFill>
                <a:latin typeface="Calibri"/>
              </a:rPr>
              <a:t>da ANEEL</a:t>
            </a:r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</a:rPr>
              <a:t>Suavização da intermitência</a:t>
            </a:r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</a:rPr>
              <a:t>Gerenciamento da carga</a:t>
            </a:r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</a:rPr>
              <a:t>Serviços ancilares</a:t>
            </a:r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4" name="Imagem 10" descr=""/>
          <p:cNvPicPr/>
          <p:nvPr/>
        </p:nvPicPr>
        <p:blipFill>
          <a:blip r:embed="rId1"/>
          <a:stretch/>
        </p:blipFill>
        <p:spPr>
          <a:xfrm>
            <a:off x="5436000" y="1988280"/>
            <a:ext cx="3561840" cy="235836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125" name="CustomShape 3"/>
          <p:cNvSpPr/>
          <p:nvPr/>
        </p:nvSpPr>
        <p:spPr>
          <a:xfrm>
            <a:off x="5446800" y="1742040"/>
            <a:ext cx="1470240" cy="24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000000"/>
                </a:solidFill>
                <a:latin typeface="Calibri"/>
              </a:rPr>
              <a:t>Imagem:</a:t>
            </a:r>
            <a:r>
              <a:rPr b="0" lang="pt-BR" sz="1000" spc="-1" strike="noStrike">
                <a:solidFill>
                  <a:srgbClr val="000000"/>
                </a:solidFill>
                <a:latin typeface="Calibri"/>
              </a:rPr>
              <a:t> Ped-721 CEMIG</a:t>
            </a:r>
            <a:endParaRPr b="0" lang="pt-BR" sz="1000" spc="-1" strike="noStrike">
              <a:latin typeface="Arial"/>
            </a:endParaRPr>
          </a:p>
        </p:txBody>
      </p:sp>
      <p:sp>
        <p:nvSpPr>
          <p:cNvPr id="126" name="CustomShape 4"/>
          <p:cNvSpPr/>
          <p:nvPr/>
        </p:nvSpPr>
        <p:spPr>
          <a:xfrm>
            <a:off x="518760" y="4483800"/>
            <a:ext cx="6203880" cy="24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000000"/>
                </a:solidFill>
                <a:latin typeface="Calibri"/>
              </a:rPr>
              <a:t>Fonte:</a:t>
            </a:r>
            <a:r>
              <a:rPr b="0" lang="pt-BR" sz="1000" spc="-1" strike="noStrike">
                <a:solidFill>
                  <a:srgbClr val="000000"/>
                </a:solidFill>
                <a:latin typeface="Calibri"/>
              </a:rPr>
              <a:t> Cigre. Technical Brochure 721 – The Impact of Battery Energy Storage Systems on Distribution Networks, 2018.</a:t>
            </a:r>
            <a:endParaRPr b="0" lang="pt-BR" sz="1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pt-BR" sz="3200" spc="599" strike="noStrike">
                <a:solidFill>
                  <a:srgbClr val="007e4f"/>
                </a:solidFill>
                <a:latin typeface="VerbCond Extrabold"/>
                <a:ea typeface="Open Sans"/>
              </a:rPr>
              <a:t>Tecnologias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TextShape 2"/>
          <p:cNvSpPr txBox="1"/>
          <p:nvPr/>
        </p:nvSpPr>
        <p:spPr>
          <a:xfrm>
            <a:off x="457200" y="1200240"/>
            <a:ext cx="8229240" cy="33940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800" spc="-1" strike="noStrike">
                <a:solidFill>
                  <a:srgbClr val="000000"/>
                </a:solidFill>
                <a:latin typeface="Calibri"/>
              </a:rPr>
              <a:t>Recursos Distribuídos de Energia</a:t>
            </a: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pt-BR" sz="2400" spc="-1" strike="noStrike">
                <a:solidFill>
                  <a:srgbClr val="000000"/>
                </a:solidFill>
                <a:latin typeface="Calibri"/>
              </a:rPr>
              <a:t>Microrredes</a:t>
            </a:r>
            <a:endParaRPr b="0" lang="pt-BR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</a:rPr>
              <a:t>Sistemas de distribuição de eletricidade</a:t>
            </a:r>
            <a:br/>
            <a:r>
              <a:rPr b="0" lang="pt-BR" sz="1800" spc="-1" strike="noStrike">
                <a:solidFill>
                  <a:srgbClr val="000000"/>
                </a:solidFill>
                <a:latin typeface="Calibri"/>
              </a:rPr>
              <a:t>que contém cargas e recursos distribuídos</a:t>
            </a:r>
            <a:br/>
            <a:r>
              <a:rPr b="0" lang="pt-BR" sz="1800" spc="-1" strike="noStrike">
                <a:solidFill>
                  <a:srgbClr val="000000"/>
                </a:solidFill>
                <a:latin typeface="Calibri"/>
              </a:rPr>
              <a:t>de energia (tais como GD, armazenamento,</a:t>
            </a:r>
            <a:br/>
            <a:r>
              <a:rPr b="0" lang="pt-BR" sz="1800" spc="-1" strike="noStrike">
                <a:solidFill>
                  <a:srgbClr val="000000"/>
                </a:solidFill>
                <a:latin typeface="Calibri"/>
              </a:rPr>
              <a:t>ou cargas controláveis) que podem ser</a:t>
            </a:r>
            <a:br/>
            <a:r>
              <a:rPr b="0" lang="pt-BR" sz="1800" spc="-1" strike="noStrike">
                <a:solidFill>
                  <a:srgbClr val="000000"/>
                </a:solidFill>
                <a:latin typeface="Calibri"/>
              </a:rPr>
              <a:t>operados de forma coordenada</a:t>
            </a:r>
            <a:br/>
            <a:r>
              <a:rPr b="0" lang="pt-BR" sz="1800" spc="-1" strike="noStrike">
                <a:solidFill>
                  <a:srgbClr val="000000"/>
                </a:solidFill>
                <a:latin typeface="Calibri"/>
              </a:rPr>
              <a:t>enquanto conectados a rede principal ou</a:t>
            </a:r>
            <a:br/>
            <a:r>
              <a:rPr b="0" lang="pt-BR" sz="1800" spc="-1" strike="noStrike">
                <a:solidFill>
                  <a:srgbClr val="000000"/>
                </a:solidFill>
                <a:latin typeface="Calibri"/>
              </a:rPr>
              <a:t>enquanto isolados</a:t>
            </a:r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CustomShape 3"/>
          <p:cNvSpPr/>
          <p:nvPr/>
        </p:nvSpPr>
        <p:spPr>
          <a:xfrm>
            <a:off x="5119920" y="4134600"/>
            <a:ext cx="3762360" cy="24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r">
              <a:lnSpc>
                <a:spcPct val="100000"/>
              </a:lnSpc>
            </a:pPr>
            <a:r>
              <a:rPr b="1" lang="pt-BR" sz="1000" spc="-1" strike="noStrike">
                <a:solidFill>
                  <a:srgbClr val="000000"/>
                </a:solidFill>
                <a:latin typeface="Calibri"/>
              </a:rPr>
              <a:t>Imagem:</a:t>
            </a:r>
            <a:r>
              <a:rPr b="0" lang="pt-BR" sz="1000" spc="-1" strike="noStrike">
                <a:solidFill>
                  <a:srgbClr val="000000"/>
                </a:solidFill>
                <a:latin typeface="Calibri"/>
              </a:rPr>
              <a:t> Projeto Experimental Minirrede e Microgrid – UFPR e COPEL</a:t>
            </a:r>
            <a:endParaRPr b="0" lang="pt-BR" sz="1000" spc="-1" strike="noStrike">
              <a:latin typeface="Arial"/>
            </a:endParaRPr>
          </a:p>
        </p:txBody>
      </p:sp>
      <p:sp>
        <p:nvSpPr>
          <p:cNvPr id="130" name="CustomShape 4"/>
          <p:cNvSpPr/>
          <p:nvPr/>
        </p:nvSpPr>
        <p:spPr>
          <a:xfrm>
            <a:off x="503280" y="4372560"/>
            <a:ext cx="5101920" cy="24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000000"/>
                </a:solidFill>
                <a:latin typeface="Calibri"/>
              </a:rPr>
              <a:t>Fonte:</a:t>
            </a:r>
            <a:r>
              <a:rPr b="0" lang="pt-BR" sz="1000" spc="-1" strike="noStrike">
                <a:solidFill>
                  <a:srgbClr val="000000"/>
                </a:solidFill>
                <a:latin typeface="Calibri"/>
              </a:rPr>
              <a:t> Cigre. Technical Brochure 635- Microgrids 1 Engineering, Economics, &amp; Experience, 2015.</a:t>
            </a:r>
            <a:endParaRPr b="0" lang="pt-BR" sz="1000" spc="-1" strike="noStrike">
              <a:latin typeface="Arial"/>
            </a:endParaRPr>
          </a:p>
        </p:txBody>
      </p:sp>
      <p:pic>
        <p:nvPicPr>
          <p:cNvPr id="131" name="Imagem 8" descr=""/>
          <p:cNvPicPr/>
          <p:nvPr/>
        </p:nvPicPr>
        <p:blipFill>
          <a:blip r:embed="rId1"/>
          <a:stretch/>
        </p:blipFill>
        <p:spPr>
          <a:xfrm>
            <a:off x="5868000" y="1278000"/>
            <a:ext cx="3039480" cy="285624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pt-BR" sz="3200" spc="599" strike="noStrike">
                <a:solidFill>
                  <a:srgbClr val="007e4f"/>
                </a:solidFill>
                <a:latin typeface="VerbCond Extrabold"/>
                <a:ea typeface="Open Sans"/>
              </a:rPr>
              <a:t>Tecnologias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TextShape 2"/>
          <p:cNvSpPr txBox="1"/>
          <p:nvPr/>
        </p:nvSpPr>
        <p:spPr>
          <a:xfrm>
            <a:off x="457200" y="1200240"/>
            <a:ext cx="8229240" cy="33940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519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600" spc="-1" strike="noStrike">
                <a:solidFill>
                  <a:srgbClr val="000000"/>
                </a:solidFill>
                <a:latin typeface="Calibri"/>
              </a:rPr>
              <a:t>Redes Elétricas Inteligentes</a:t>
            </a:r>
            <a:endParaRPr b="0" lang="pt-BR" sz="26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i="1" lang="pt-BR" sz="2000" spc="-1" strike="noStrike">
                <a:solidFill>
                  <a:srgbClr val="000000"/>
                </a:solidFill>
                <a:latin typeface="Calibri"/>
              </a:rPr>
              <a:t>Prosumers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Medição Inteligente (Smart Meter)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Micromedição inteligente (Smart Plugs)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App de controle de demanda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Sistema de gestão de energia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4" name="Picture 2" descr=""/>
          <p:cNvPicPr/>
          <p:nvPr/>
        </p:nvPicPr>
        <p:blipFill>
          <a:blip r:embed="rId1"/>
          <a:stretch/>
        </p:blipFill>
        <p:spPr>
          <a:xfrm>
            <a:off x="6747480" y="2897280"/>
            <a:ext cx="2162520" cy="162180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  <p:pic>
        <p:nvPicPr>
          <p:cNvPr id="135" name="Picture 3" descr=""/>
          <p:cNvPicPr/>
          <p:nvPr/>
        </p:nvPicPr>
        <p:blipFill>
          <a:blip r:embed="rId2"/>
          <a:stretch/>
        </p:blipFill>
        <p:spPr>
          <a:xfrm>
            <a:off x="4360680" y="2912400"/>
            <a:ext cx="2162520" cy="162324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  <p:pic>
        <p:nvPicPr>
          <p:cNvPr id="136" name="Picture 2" descr=""/>
          <p:cNvPicPr/>
          <p:nvPr/>
        </p:nvPicPr>
        <p:blipFill>
          <a:blip r:embed="rId3"/>
          <a:stretch/>
        </p:blipFill>
        <p:spPr>
          <a:xfrm>
            <a:off x="7504920" y="1681200"/>
            <a:ext cx="1628640" cy="890280"/>
          </a:xfrm>
          <a:prstGeom prst="rect">
            <a:avLst/>
          </a:prstGeom>
          <a:ln>
            <a:noFill/>
          </a:ln>
        </p:spPr>
      </p:pic>
      <p:pic>
        <p:nvPicPr>
          <p:cNvPr id="137" name="Imagem 9" descr=""/>
          <p:cNvPicPr/>
          <p:nvPr/>
        </p:nvPicPr>
        <p:blipFill>
          <a:blip r:embed="rId4"/>
          <a:stretch/>
        </p:blipFill>
        <p:spPr>
          <a:xfrm>
            <a:off x="7504920" y="27360"/>
            <a:ext cx="1628640" cy="1653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pt-BR" sz="3200" spc="599" strike="noStrike">
                <a:solidFill>
                  <a:srgbClr val="007e4f"/>
                </a:solidFill>
                <a:latin typeface="VerbCond Extrabold"/>
                <a:ea typeface="Open Sans"/>
              </a:rPr>
              <a:t>Tecnologias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TextShape 2"/>
          <p:cNvSpPr txBox="1"/>
          <p:nvPr/>
        </p:nvSpPr>
        <p:spPr>
          <a:xfrm>
            <a:off x="457200" y="1200240"/>
            <a:ext cx="8229240" cy="33940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800" spc="-1" strike="noStrike">
                <a:solidFill>
                  <a:srgbClr val="000000"/>
                </a:solidFill>
                <a:latin typeface="Calibri"/>
              </a:rPr>
              <a:t>Redes Elétricas Inteligentes</a:t>
            </a: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Resposta da Demanda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Redução do consumo de consumidores previamente habilitados, como recurso operacional  alternativo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Cargas controláveis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Participantes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</a:rPr>
              <a:t>Consumidores livres, consumidores parcialmente livres e consumidores conectados na rede de supervisão do ONS</a:t>
            </a:r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</a:rPr>
              <a:t>Agregadores de carga registrados no CCEE</a:t>
            </a:r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Oferta de preço e quantidade para semana operativa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pt-BR" sz="3200" spc="599" strike="noStrike">
                <a:solidFill>
                  <a:srgbClr val="007e4f"/>
                </a:solidFill>
                <a:latin typeface="VerbCond Extrabold"/>
                <a:ea typeface="Open Sans"/>
              </a:rPr>
              <a:t>Tecnologias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TextShape 2"/>
          <p:cNvSpPr txBox="1"/>
          <p:nvPr/>
        </p:nvSpPr>
        <p:spPr>
          <a:xfrm>
            <a:off x="457200" y="1200240"/>
            <a:ext cx="8229240" cy="33940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519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600" spc="-1" strike="noStrike">
                <a:solidFill>
                  <a:srgbClr val="000000"/>
                </a:solidFill>
                <a:latin typeface="Calibri"/>
              </a:rPr>
              <a:t>Redes Elétricas Inteligentes</a:t>
            </a:r>
            <a:endParaRPr b="0" lang="pt-BR" sz="26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i="1" lang="pt-BR" sz="1800" spc="-1" strike="noStrike">
                <a:solidFill>
                  <a:srgbClr val="000000"/>
                </a:solidFill>
                <a:latin typeface="Calibri"/>
              </a:rPr>
              <a:t>Self-healing </a:t>
            </a:r>
            <a:r>
              <a:rPr b="0" lang="pt-BR" sz="1800" spc="-1" strike="noStrike">
                <a:solidFill>
                  <a:srgbClr val="000000"/>
                </a:solidFill>
                <a:latin typeface="Calibri"/>
              </a:rPr>
              <a:t>(FLISR)</a:t>
            </a:r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</a:rPr>
              <a:t>Equipamentos de manobra com inteligência (centralizada ou distribuída) capazes de:</a:t>
            </a:r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</a:rPr>
              <a:t>Identificar o local da</a:t>
            </a:r>
            <a:br/>
            <a:r>
              <a:rPr b="0" lang="pt-BR" sz="1800" spc="-1" strike="noStrike">
                <a:solidFill>
                  <a:srgbClr val="000000"/>
                </a:solidFill>
                <a:latin typeface="Calibri"/>
              </a:rPr>
              <a:t>falta</a:t>
            </a:r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</a:rPr>
              <a:t>Isolar a região de falta</a:t>
            </a:r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</a:rPr>
              <a:t>Determinar um</a:t>
            </a:r>
            <a:br/>
            <a:r>
              <a:rPr b="0" lang="pt-BR" sz="1800" spc="-1" strike="noStrike">
                <a:solidFill>
                  <a:srgbClr val="000000"/>
                </a:solidFill>
                <a:latin typeface="Calibri"/>
              </a:rPr>
              <a:t>chaveamento para</a:t>
            </a:r>
            <a:br/>
            <a:r>
              <a:rPr b="0" lang="pt-BR" sz="1800" spc="-1" strike="noStrike">
                <a:solidFill>
                  <a:srgbClr val="000000"/>
                </a:solidFill>
                <a:latin typeface="Calibri"/>
              </a:rPr>
              <a:t>recuperar partes sadias</a:t>
            </a:r>
            <a:br/>
            <a:r>
              <a:rPr b="0" lang="pt-BR" sz="1800" spc="-1" strike="noStrike">
                <a:solidFill>
                  <a:srgbClr val="000000"/>
                </a:solidFill>
                <a:latin typeface="Calibri"/>
              </a:rPr>
              <a:t>do sistema</a:t>
            </a:r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2" name="Imagem 3" descr=""/>
          <p:cNvPicPr/>
          <p:nvPr/>
        </p:nvPicPr>
        <p:blipFill>
          <a:blip r:embed="rId1"/>
          <a:stretch/>
        </p:blipFill>
        <p:spPr>
          <a:xfrm>
            <a:off x="3974040" y="2261520"/>
            <a:ext cx="5169600" cy="1888560"/>
          </a:xfrm>
          <a:prstGeom prst="rect">
            <a:avLst/>
          </a:prstGeom>
          <a:ln>
            <a:noFill/>
          </a:ln>
        </p:spPr>
      </p:pic>
      <p:sp>
        <p:nvSpPr>
          <p:cNvPr id="143" name="CustomShape 3"/>
          <p:cNvSpPr/>
          <p:nvPr/>
        </p:nvSpPr>
        <p:spPr>
          <a:xfrm>
            <a:off x="4015080" y="4150080"/>
            <a:ext cx="4577760" cy="3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000" spc="-1" strike="noStrike">
                <a:solidFill>
                  <a:srgbClr val="000000"/>
                </a:solidFill>
                <a:latin typeface="Calibri"/>
              </a:rPr>
              <a:t>Fonte:</a:t>
            </a:r>
            <a:r>
              <a:rPr b="0" lang="pt-BR" sz="1000" spc="-1" strike="noStrike">
                <a:solidFill>
                  <a:srgbClr val="000000"/>
                </a:solidFill>
                <a:latin typeface="Calibri"/>
              </a:rPr>
              <a:t> Ferreira, L.R. Algoritmo de Autorrecuperação com Corte Seletivo de Carga para</a:t>
            </a:r>
            <a:br/>
            <a:r>
              <a:rPr b="0" lang="pt-BR" sz="1000" spc="-1" strike="noStrike">
                <a:solidFill>
                  <a:srgbClr val="000000"/>
                </a:solidFill>
                <a:latin typeface="Calibri"/>
              </a:rPr>
              <a:t>Redes Elétricas Inteligentes, Dissertação (UFPR), 2015.</a:t>
            </a:r>
            <a:endParaRPr b="0" lang="pt-BR" sz="1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pt-BR" sz="3200" spc="599" strike="noStrike">
                <a:solidFill>
                  <a:srgbClr val="007e4f"/>
                </a:solidFill>
                <a:latin typeface="VerbCond Extrabold"/>
                <a:ea typeface="Open Sans"/>
              </a:rPr>
              <a:t>Desafios Técnicos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TextShape 2"/>
          <p:cNvSpPr txBox="1"/>
          <p:nvPr/>
        </p:nvSpPr>
        <p:spPr>
          <a:xfrm>
            <a:off x="457200" y="1200240"/>
            <a:ext cx="8229240" cy="33940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400" spc="-1" strike="noStrike">
                <a:solidFill>
                  <a:srgbClr val="000000"/>
                </a:solidFill>
                <a:latin typeface="Calibri"/>
              </a:rPr>
              <a:t>Recursos Distribuídos de Energia</a:t>
            </a:r>
            <a:endParaRPr b="0" lang="pt-BR" sz="24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Geração Distribuída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</a:rPr>
              <a:t>Índice de penetração – carga e potência de curto circuito</a:t>
            </a:r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</a:rPr>
              <a:t>Sobretensão em momentos de forte insolação / vento</a:t>
            </a:r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</a:rPr>
              <a:t>Fluxo reverso</a:t>
            </a:r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</a:rPr>
              <a:t>Fator de potência</a:t>
            </a:r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Problemas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</a:rPr>
              <a:t>Equipamentos sem controle / instrumentação bidirecional</a:t>
            </a:r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</a:rPr>
              <a:t>Impacto na alocação de RTs e BCs</a:t>
            </a:r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</a:rPr>
              <a:t>Bloqueio em self-healing</a:t>
            </a:r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1763640" y="189000"/>
            <a:ext cx="6840360" cy="71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pt-BR" sz="3200" spc="599" strike="noStrike">
                <a:solidFill>
                  <a:srgbClr val="007e4f"/>
                </a:solidFill>
                <a:latin typeface="VerbCond Extrabold"/>
                <a:ea typeface="Open Sans"/>
              </a:rPr>
              <a:t>Agenda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TextShape 2"/>
          <p:cNvSpPr txBox="1"/>
          <p:nvPr/>
        </p:nvSpPr>
        <p:spPr>
          <a:xfrm>
            <a:off x="457200" y="1200240"/>
            <a:ext cx="8229240" cy="339408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60000"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latin typeface="VerbCond Regular"/>
              </a:rPr>
              <a:t>Cigre Brasil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latin typeface="VerbCond Regular"/>
              </a:rPr>
              <a:t>Comitês de Estudo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latin typeface="VerbCond Regular"/>
              </a:rPr>
              <a:t>C6 – Sistemas Ativos de Distribuição e Recursos Distribuídos de Energia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pt-BR" sz="2800" spc="-1" strike="noStrike">
                <a:solidFill>
                  <a:srgbClr val="000000"/>
                </a:solidFill>
                <a:latin typeface="VerbCond Regular"/>
              </a:rPr>
              <a:t>Conceitos</a:t>
            </a: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pt-BR" sz="2800" spc="-1" strike="noStrike">
                <a:solidFill>
                  <a:srgbClr val="000000"/>
                </a:solidFill>
                <a:latin typeface="VerbCond Regular"/>
              </a:rPr>
              <a:t>Tecnologias</a:t>
            </a: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pt-BR" sz="2800" spc="-1" strike="noStrike">
                <a:solidFill>
                  <a:srgbClr val="000000"/>
                </a:solidFill>
                <a:latin typeface="VerbCond Regular"/>
              </a:rPr>
              <a:t>Desafios Técnicos</a:t>
            </a: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latin typeface="VerbCond Regular"/>
              </a:rPr>
              <a:t>Grupos de Trabalho em andamento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latin typeface="VerbCond Regular"/>
              </a:rPr>
              <a:t>Considerações finais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Shape 1"/>
          <p:cNvSpPr txBox="1"/>
          <p:nvPr/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pt-BR" sz="3200" spc="599" strike="noStrike">
                <a:solidFill>
                  <a:srgbClr val="007e4f"/>
                </a:solidFill>
                <a:latin typeface="VerbCond Extrabold"/>
                <a:ea typeface="Open Sans"/>
              </a:rPr>
              <a:t>Desafios Técnicos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TextShape 2"/>
          <p:cNvSpPr txBox="1"/>
          <p:nvPr/>
        </p:nvSpPr>
        <p:spPr>
          <a:xfrm>
            <a:off x="457200" y="1200240"/>
            <a:ext cx="8229240" cy="33940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400" spc="-1" strike="noStrike">
                <a:solidFill>
                  <a:srgbClr val="000000"/>
                </a:solidFill>
                <a:latin typeface="Calibri"/>
              </a:rPr>
              <a:t>Recursos Distribuídos de Energia</a:t>
            </a:r>
            <a:endParaRPr b="0" lang="pt-BR" sz="24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Armazenamento de Energia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</a:rPr>
              <a:t>Controle – conflito de interesses</a:t>
            </a:r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</a:rPr>
              <a:t>Impacto na alocação de RTs e BCs</a:t>
            </a:r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Veículos elétricos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</a:rPr>
              <a:t>Carga / fonte itinerante (“sobre rodas”)</a:t>
            </a:r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</a:rPr>
              <a:t>Imprevisibilidade operacional</a:t>
            </a:r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</a:rPr>
              <a:t>Bateria sobre rodas</a:t>
            </a:r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</a:rPr>
              <a:t>Simultaneidade da operação com momentos de carga pesada</a:t>
            </a:r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Shape 1"/>
          <p:cNvSpPr txBox="1"/>
          <p:nvPr/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pt-BR" sz="3200" spc="599" strike="noStrike">
                <a:solidFill>
                  <a:srgbClr val="007e4f"/>
                </a:solidFill>
                <a:latin typeface="VerbCond Extrabold"/>
                <a:ea typeface="Open Sans"/>
              </a:rPr>
              <a:t>Desafios Técnicos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" name="TextShape 2"/>
          <p:cNvSpPr txBox="1"/>
          <p:nvPr/>
        </p:nvSpPr>
        <p:spPr>
          <a:xfrm>
            <a:off x="457200" y="1200240"/>
            <a:ext cx="8229240" cy="33940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400" spc="-1" strike="noStrike">
                <a:solidFill>
                  <a:srgbClr val="000000"/>
                </a:solidFill>
                <a:latin typeface="Calibri"/>
              </a:rPr>
              <a:t>Microrredes</a:t>
            </a:r>
            <a:endParaRPr b="0" lang="pt-BR" sz="24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</a:rPr>
              <a:t>Carga / fonte “que somem”</a:t>
            </a:r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</a:rPr>
              <a:t>Imprevisibilidade operacional</a:t>
            </a:r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</a:rPr>
              <a:t>Controle – conflito de interesses</a:t>
            </a:r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</a:rPr>
              <a:t>Sincronismo e chaveamento de</a:t>
            </a:r>
            <a:br/>
            <a:r>
              <a:rPr b="0" lang="pt-BR" sz="1800" spc="-1" strike="noStrike">
                <a:solidFill>
                  <a:srgbClr val="000000"/>
                </a:solidFill>
                <a:latin typeface="Calibri"/>
              </a:rPr>
              <a:t>conexão / desconexão da rede</a:t>
            </a:r>
            <a:br/>
            <a:r>
              <a:rPr b="0" lang="pt-BR" sz="1800" spc="-1" strike="noStrike">
                <a:solidFill>
                  <a:srgbClr val="000000"/>
                </a:solidFill>
                <a:latin typeface="Calibri"/>
              </a:rPr>
              <a:t>principal</a:t>
            </a:r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</a:rPr>
              <a:t>Estabilidade da microrrede em modo ilhado</a:t>
            </a:r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0" name="Picture 2" descr=""/>
          <p:cNvPicPr/>
          <p:nvPr/>
        </p:nvPicPr>
        <p:blipFill>
          <a:blip r:embed="rId1"/>
          <a:stretch/>
        </p:blipFill>
        <p:spPr>
          <a:xfrm>
            <a:off x="4860000" y="1200240"/>
            <a:ext cx="4050000" cy="212616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pt-BR" sz="3200" spc="599" strike="noStrike">
                <a:solidFill>
                  <a:srgbClr val="007e4f"/>
                </a:solidFill>
                <a:latin typeface="VerbCond Extrabold"/>
                <a:ea typeface="Open Sans"/>
              </a:rPr>
              <a:t>Desafios Técnicos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TextShape 2"/>
          <p:cNvSpPr txBox="1"/>
          <p:nvPr/>
        </p:nvSpPr>
        <p:spPr>
          <a:xfrm>
            <a:off x="457200" y="1200240"/>
            <a:ext cx="8229240" cy="33940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400" spc="-1" strike="noStrike">
                <a:solidFill>
                  <a:srgbClr val="000000"/>
                </a:solidFill>
                <a:latin typeface="Calibri"/>
              </a:rPr>
              <a:t>Redes Elétricas Inteligentes</a:t>
            </a:r>
            <a:endParaRPr b="0" lang="pt-BR" sz="24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i="1" lang="pt-BR" sz="1800" spc="-1" strike="noStrike">
                <a:solidFill>
                  <a:srgbClr val="000000"/>
                </a:solidFill>
                <a:latin typeface="Calibri"/>
              </a:rPr>
              <a:t>Self-healing </a:t>
            </a:r>
            <a:r>
              <a:rPr b="0" lang="pt-BR" sz="1800" spc="-1" strike="noStrike">
                <a:solidFill>
                  <a:srgbClr val="000000"/>
                </a:solidFill>
                <a:latin typeface="Calibri"/>
              </a:rPr>
              <a:t>(FLISR)</a:t>
            </a:r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</a:rPr>
              <a:t>Presença de GDs</a:t>
            </a:r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</a:rPr>
              <a:t>Prevenção de sobrecargas durante o restabelecimento</a:t>
            </a:r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</a:rPr>
              <a:t>Equipamentos sem controle / instrumentação bidirecional</a:t>
            </a:r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</a:rPr>
              <a:t>Resposta da demanda</a:t>
            </a:r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</a:rPr>
              <a:t>Conflito de interesses</a:t>
            </a:r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</a:rPr>
              <a:t>Comercial x Operacional</a:t>
            </a:r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Imagem 2" descr=""/>
          <p:cNvPicPr/>
          <p:nvPr/>
        </p:nvPicPr>
        <p:blipFill>
          <a:blip r:embed="rId1"/>
          <a:stretch/>
        </p:blipFill>
        <p:spPr>
          <a:xfrm>
            <a:off x="-5760" y="0"/>
            <a:ext cx="9149400" cy="5162400"/>
          </a:xfrm>
          <a:prstGeom prst="rect">
            <a:avLst/>
          </a:prstGeom>
          <a:ln>
            <a:noFill/>
          </a:ln>
        </p:spPr>
      </p:pic>
      <p:sp>
        <p:nvSpPr>
          <p:cNvPr id="154" name="CustomShape 1"/>
          <p:cNvSpPr/>
          <p:nvPr/>
        </p:nvSpPr>
        <p:spPr>
          <a:xfrm>
            <a:off x="3348000" y="1205280"/>
            <a:ext cx="55443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pt-BR" sz="3600" spc="-1" strike="noStrike">
                <a:solidFill>
                  <a:srgbClr val="007e4f"/>
                </a:solidFill>
                <a:latin typeface="VerbCond Extrabold"/>
              </a:rPr>
              <a:t>Grupos de Trabalho</a:t>
            </a:r>
            <a:endParaRPr b="0" lang="pt-BR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 txBox="1"/>
          <p:nvPr/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pt-BR" sz="3200" spc="599" strike="noStrike">
                <a:solidFill>
                  <a:srgbClr val="007e4f"/>
                </a:solidFill>
                <a:latin typeface="VerbCond Extrabold"/>
                <a:ea typeface="Open Sans"/>
              </a:rPr>
              <a:t>Grupos de Trabalho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TextShape 2"/>
          <p:cNvSpPr txBox="1"/>
          <p:nvPr/>
        </p:nvSpPr>
        <p:spPr>
          <a:xfrm>
            <a:off x="457200" y="1200240"/>
            <a:ext cx="8229240" cy="339408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8000"/>
          </a:bodyPr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400" spc="-1" strike="noStrike">
                <a:solidFill>
                  <a:srgbClr val="000000"/>
                </a:solidFill>
                <a:latin typeface="Calibri"/>
              </a:rPr>
              <a:t>Internacionais</a:t>
            </a:r>
            <a:endParaRPr b="0" lang="pt-BR" sz="24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buFont typeface="Arial"/>
              <a:buChar char="–"/>
            </a:pPr>
            <a:r>
              <a:rPr b="0" lang="pt-BR" sz="2100" spc="-1" strike="noStrike">
                <a:solidFill>
                  <a:srgbClr val="000000"/>
                </a:solidFill>
                <a:latin typeface="Calibri"/>
              </a:rPr>
              <a:t>JWG C6/C2.34 - </a:t>
            </a:r>
            <a:r>
              <a:rPr b="0" i="1" lang="pt-BR" sz="2100" spc="-1" strike="noStrike">
                <a:solidFill>
                  <a:srgbClr val="000000"/>
                </a:solidFill>
                <a:latin typeface="Calibri"/>
              </a:rPr>
              <a:t>Flexibility provision from distributed energy resources</a:t>
            </a:r>
            <a:endParaRPr b="0" lang="pt-BR" sz="21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340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1700" spc="-1" strike="noStrike">
                <a:solidFill>
                  <a:srgbClr val="000000"/>
                </a:solidFill>
                <a:latin typeface="Calibri"/>
              </a:rPr>
              <a:t>Avaliar e analisar o papel e o potencial do DER para prover serviços ancilares</a:t>
            </a:r>
            <a:endParaRPr b="0" lang="pt-BR" sz="17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buFont typeface="Arial"/>
              <a:buChar char="–"/>
            </a:pPr>
            <a:r>
              <a:rPr b="0" lang="pt-BR" sz="2100" spc="-1" strike="noStrike">
                <a:solidFill>
                  <a:srgbClr val="000000"/>
                </a:solidFill>
                <a:latin typeface="Calibri"/>
              </a:rPr>
              <a:t>WG C6.35 - </a:t>
            </a:r>
            <a:r>
              <a:rPr b="0" i="1" lang="pt-BR" sz="2100" spc="-1" strike="noStrike">
                <a:solidFill>
                  <a:srgbClr val="000000"/>
                </a:solidFill>
                <a:latin typeface="Calibri"/>
              </a:rPr>
              <a:t>DER aggregation platforms for the provision of flexibility services</a:t>
            </a:r>
            <a:endParaRPr b="0" lang="pt-BR" sz="21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340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1700" spc="-1" strike="noStrike">
                <a:solidFill>
                  <a:srgbClr val="000000"/>
                </a:solidFill>
                <a:latin typeface="Calibri"/>
              </a:rPr>
              <a:t>Avaliar aspectos técnicos, econômicos e regulatórios da agregação de DER</a:t>
            </a:r>
            <a:endParaRPr b="0" lang="pt-BR" sz="17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340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1700" spc="-1" strike="noStrike">
                <a:solidFill>
                  <a:srgbClr val="000000"/>
                </a:solidFill>
                <a:latin typeface="Calibri"/>
              </a:rPr>
              <a:t>Analisar métodos para integração de DER no planejamento e operação da rede</a:t>
            </a:r>
            <a:endParaRPr b="0" lang="pt-BR" sz="17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buFont typeface="Arial"/>
              <a:buChar char="–"/>
            </a:pPr>
            <a:r>
              <a:rPr b="0" lang="pt-BR" sz="2100" spc="-1" strike="noStrike">
                <a:solidFill>
                  <a:srgbClr val="000000"/>
                </a:solidFill>
                <a:latin typeface="Calibri"/>
              </a:rPr>
              <a:t>WG C6.38 - </a:t>
            </a:r>
            <a:r>
              <a:rPr b="0" i="1" lang="pt-BR" sz="2100" spc="-1" strike="noStrike">
                <a:solidFill>
                  <a:srgbClr val="000000"/>
                </a:solidFill>
                <a:latin typeface="Calibri"/>
              </a:rPr>
              <a:t>Rural Electrification</a:t>
            </a:r>
            <a:endParaRPr b="0" lang="pt-BR" sz="21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340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1700" spc="-1" strike="noStrike">
                <a:solidFill>
                  <a:srgbClr val="000000"/>
                </a:solidFill>
                <a:latin typeface="Calibri"/>
              </a:rPr>
              <a:t>Contribuir para a eletrificação rural através da implantação de DER, incluindo modernos sistemas de controle e comunicação</a:t>
            </a:r>
            <a:endParaRPr b="0" lang="pt-BR" sz="17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340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1700" spc="-1" strike="noStrike">
                <a:solidFill>
                  <a:srgbClr val="000000"/>
                </a:solidFill>
                <a:latin typeface="Calibri"/>
              </a:rPr>
              <a:t>Sistemas conectados e isolados</a:t>
            </a:r>
            <a:endParaRPr b="0" lang="pt-BR" sz="17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Shape 1"/>
          <p:cNvSpPr txBox="1"/>
          <p:nvPr/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pt-BR" sz="3200" spc="599" strike="noStrike">
                <a:solidFill>
                  <a:srgbClr val="007e4f"/>
                </a:solidFill>
                <a:latin typeface="VerbCond Extrabold"/>
                <a:ea typeface="Open Sans"/>
              </a:rPr>
              <a:t>Grupos de Trabalho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" name="TextShape 2"/>
          <p:cNvSpPr txBox="1"/>
          <p:nvPr/>
        </p:nvSpPr>
        <p:spPr>
          <a:xfrm>
            <a:off x="457200" y="1200240"/>
            <a:ext cx="8229240" cy="33940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400" spc="-1" strike="noStrike">
                <a:solidFill>
                  <a:srgbClr val="000000"/>
                </a:solidFill>
                <a:latin typeface="Calibri"/>
              </a:rPr>
              <a:t>Internacionais</a:t>
            </a:r>
            <a:endParaRPr b="0" lang="pt-BR" sz="24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WG C6.39 - Distribution customer empowerment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1600" spc="-1" strike="noStrike">
                <a:solidFill>
                  <a:srgbClr val="000000"/>
                </a:solidFill>
                <a:latin typeface="Calibri"/>
              </a:rPr>
              <a:t>Avaliar as contribuições para a operação de sistemas de distribuição que podem ser feitas pelos clientes</a:t>
            </a:r>
            <a:endParaRPr b="0" lang="pt-BR" sz="16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261"/>
              </a:spcBef>
              <a:buClr>
                <a:srgbClr val="000000"/>
              </a:buClr>
              <a:buFont typeface="Arial"/>
              <a:buChar char="–"/>
            </a:pPr>
            <a:r>
              <a:rPr b="0" lang="pt-BR" sz="1300" spc="-1" strike="noStrike">
                <a:solidFill>
                  <a:srgbClr val="000000"/>
                </a:solidFill>
                <a:latin typeface="Calibri"/>
              </a:rPr>
              <a:t>Implantação de DER em suas instalações</a:t>
            </a:r>
            <a:endParaRPr b="0" lang="pt-BR" sz="13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261"/>
              </a:spcBef>
              <a:buClr>
                <a:srgbClr val="000000"/>
              </a:buClr>
              <a:buFont typeface="Arial"/>
              <a:buChar char="–"/>
            </a:pPr>
            <a:r>
              <a:rPr b="0" lang="pt-BR" sz="1300" spc="-1" strike="noStrike">
                <a:solidFill>
                  <a:srgbClr val="000000"/>
                </a:solidFill>
                <a:latin typeface="Calibri"/>
              </a:rPr>
              <a:t>Modernos sistemas de controle e comunicação</a:t>
            </a:r>
            <a:endParaRPr b="0" lang="pt-BR" sz="13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1600" spc="-1" strike="noStrike">
                <a:solidFill>
                  <a:srgbClr val="000000"/>
                </a:solidFill>
                <a:latin typeface="Calibri"/>
              </a:rPr>
              <a:t>Capacitar o cliente fornecendo as informações para o gerenciamento de seu consumo</a:t>
            </a:r>
            <a:endParaRPr b="0" lang="pt-BR" sz="16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JWG D2/C6.47 - Advanced Consumer-Side Energy-Resource Management Systems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1600" spc="-1" strike="noStrike">
                <a:solidFill>
                  <a:srgbClr val="000000"/>
                </a:solidFill>
                <a:latin typeface="Calibri"/>
              </a:rPr>
              <a:t>Avaliar os DER emergentes e os riscos da implantação sem controle de DER</a:t>
            </a:r>
            <a:endParaRPr b="0" lang="pt-BR" sz="16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1600" spc="-1" strike="noStrike">
                <a:solidFill>
                  <a:srgbClr val="000000"/>
                </a:solidFill>
                <a:latin typeface="Calibri"/>
              </a:rPr>
              <a:t>Analisar TIC para controle compartilhado de DER</a:t>
            </a:r>
            <a:endParaRPr b="0" lang="pt-BR" sz="1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Shape 1"/>
          <p:cNvSpPr txBox="1"/>
          <p:nvPr/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pt-BR" sz="3200" spc="599" strike="noStrike">
                <a:solidFill>
                  <a:srgbClr val="007e4f"/>
                </a:solidFill>
                <a:latin typeface="VerbCond Extrabold"/>
                <a:ea typeface="Open Sans"/>
              </a:rPr>
              <a:t>Grupos de Trabalho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TextShape 2"/>
          <p:cNvSpPr txBox="1"/>
          <p:nvPr/>
        </p:nvSpPr>
        <p:spPr>
          <a:xfrm>
            <a:off x="457200" y="1200240"/>
            <a:ext cx="8229240" cy="339408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9000"/>
          </a:bodyPr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400" spc="-1" strike="noStrike">
                <a:solidFill>
                  <a:srgbClr val="000000"/>
                </a:solidFill>
                <a:latin typeface="Calibri"/>
              </a:rPr>
              <a:t>Internacionais – </a:t>
            </a:r>
            <a:r>
              <a:rPr b="0" lang="pt-BR" sz="2400" spc="-1" strike="noStrike" u="sng">
                <a:solidFill>
                  <a:srgbClr val="000000"/>
                </a:solidFill>
                <a:uFillTx/>
                <a:latin typeface="Calibri"/>
              </a:rPr>
              <a:t>novos</a:t>
            </a:r>
            <a:endParaRPr b="0" lang="pt-BR" sz="24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JWG C1/C6.42: Planning tools and methods for systems facing high levels of distributed energy resources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1600" spc="-1" strike="noStrike">
                <a:solidFill>
                  <a:srgbClr val="000000"/>
                </a:solidFill>
                <a:latin typeface="Calibri"/>
              </a:rPr>
              <a:t>Identificar o impacto da implantação massiva de DER na distribuição e seu impacto na transmissão</a:t>
            </a:r>
            <a:endParaRPr b="0" lang="pt-BR" sz="16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WG C6.36: Distributed Energy Resource Models for Impact Assessment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1600" spc="-1" strike="noStrike">
                <a:solidFill>
                  <a:srgbClr val="000000"/>
                </a:solidFill>
                <a:latin typeface="Calibri"/>
              </a:rPr>
              <a:t>Desenvolver modelos de benchmark para diferentes tipos de recursos distribuídos que serão considerados em estudos de planejamento</a:t>
            </a:r>
            <a:endParaRPr b="0" lang="pt-BR" sz="16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WG C6.40: Electric Vehicles as Distributed Energy Resource (DER) systems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1600" spc="-1" strike="noStrike">
                <a:solidFill>
                  <a:srgbClr val="000000"/>
                </a:solidFill>
                <a:latin typeface="Calibri"/>
              </a:rPr>
              <a:t>Estudar diferentes tipos de estações de carregamento de VEs, seus benefícios e impactos na distribuição, e seu potencial para habilitar soluções inteligentes para o sistema ativo de distribuição</a:t>
            </a:r>
            <a:endParaRPr b="0" lang="pt-BR" sz="1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Shape 1"/>
          <p:cNvSpPr txBox="1"/>
          <p:nvPr/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pt-BR" sz="3200" spc="599" strike="noStrike">
                <a:solidFill>
                  <a:srgbClr val="007e4f"/>
                </a:solidFill>
                <a:latin typeface="VerbCond Extrabold"/>
                <a:ea typeface="Open Sans"/>
              </a:rPr>
              <a:t>Grupos de Trabalho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TextShape 2"/>
          <p:cNvSpPr txBox="1"/>
          <p:nvPr/>
        </p:nvSpPr>
        <p:spPr>
          <a:xfrm>
            <a:off x="457200" y="1200240"/>
            <a:ext cx="8229240" cy="33940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400" spc="-1" strike="noStrike">
                <a:solidFill>
                  <a:srgbClr val="000000"/>
                </a:solidFill>
                <a:latin typeface="Calibri"/>
              </a:rPr>
              <a:t>Nacionais</a:t>
            </a:r>
            <a:endParaRPr b="0" lang="pt-BR" sz="24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Geração Distribuída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1600" spc="-1" strike="noStrike">
                <a:solidFill>
                  <a:srgbClr val="000000"/>
                </a:solidFill>
                <a:latin typeface="Calibri"/>
              </a:rPr>
              <a:t>Experiência das concessionárias</a:t>
            </a:r>
            <a:endParaRPr b="0" lang="pt-BR" sz="16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1600" spc="-1" strike="noStrike">
                <a:solidFill>
                  <a:srgbClr val="000000"/>
                </a:solidFill>
                <a:latin typeface="Calibri"/>
              </a:rPr>
              <a:t>Análise de impactos na rede</a:t>
            </a:r>
            <a:endParaRPr b="0" lang="pt-BR" sz="16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1600" spc="-1" strike="noStrike">
                <a:solidFill>
                  <a:srgbClr val="000000"/>
                </a:solidFill>
                <a:latin typeface="Calibri"/>
              </a:rPr>
              <a:t>Sistemas de gerenciamento de GD</a:t>
            </a:r>
            <a:endParaRPr b="0" lang="pt-BR" sz="16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Armazenamento de Energia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1600" spc="-1" strike="noStrike">
                <a:solidFill>
                  <a:srgbClr val="000000"/>
                </a:solidFill>
                <a:latin typeface="Calibri"/>
              </a:rPr>
              <a:t>Experiências de implantação de armazenamento de energia no Brasil</a:t>
            </a:r>
            <a:endParaRPr b="0" lang="pt-BR" sz="16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1600" spc="-1" strike="noStrike">
                <a:solidFill>
                  <a:srgbClr val="000000"/>
                </a:solidFill>
                <a:latin typeface="Calibri"/>
              </a:rPr>
              <a:t>Business cases</a:t>
            </a:r>
            <a:endParaRPr b="0" lang="pt-BR" sz="16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1600" spc="-1" strike="noStrike">
                <a:solidFill>
                  <a:srgbClr val="000000"/>
                </a:solidFill>
                <a:latin typeface="Calibri"/>
              </a:rPr>
              <a:t>Lições aprendidas</a:t>
            </a:r>
            <a:endParaRPr b="0" lang="pt-BR" sz="1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3" name="Imagem 4" descr=""/>
          <p:cNvPicPr/>
          <p:nvPr/>
        </p:nvPicPr>
        <p:blipFill>
          <a:blip r:embed="rId1"/>
          <a:stretch/>
        </p:blipFill>
        <p:spPr>
          <a:xfrm>
            <a:off x="457200" y="2139840"/>
            <a:ext cx="646200" cy="646200"/>
          </a:xfrm>
          <a:prstGeom prst="rect">
            <a:avLst/>
          </a:prstGeom>
          <a:ln>
            <a:noFill/>
          </a:ln>
        </p:spPr>
      </p:pic>
      <p:sp>
        <p:nvSpPr>
          <p:cNvPr id="164" name="CustomShape 3"/>
          <p:cNvSpPr/>
          <p:nvPr/>
        </p:nvSpPr>
        <p:spPr>
          <a:xfrm>
            <a:off x="235080" y="3227040"/>
            <a:ext cx="1090080" cy="863640"/>
          </a:xfrm>
          <a:prstGeom prst="irregularSeal1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ffffff"/>
                </a:solidFill>
                <a:latin typeface="Calibri"/>
              </a:rPr>
              <a:t>2020</a:t>
            </a:r>
            <a:endParaRPr b="0" lang="pt-BR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Imagem 2" descr=""/>
          <p:cNvPicPr/>
          <p:nvPr/>
        </p:nvPicPr>
        <p:blipFill>
          <a:blip r:embed="rId1"/>
          <a:stretch/>
        </p:blipFill>
        <p:spPr>
          <a:xfrm>
            <a:off x="-5760" y="0"/>
            <a:ext cx="9149400" cy="5162400"/>
          </a:xfrm>
          <a:prstGeom prst="rect">
            <a:avLst/>
          </a:prstGeom>
          <a:ln>
            <a:noFill/>
          </a:ln>
        </p:spPr>
      </p:pic>
      <p:sp>
        <p:nvSpPr>
          <p:cNvPr id="166" name="CustomShape 1"/>
          <p:cNvSpPr/>
          <p:nvPr/>
        </p:nvSpPr>
        <p:spPr>
          <a:xfrm>
            <a:off x="3348000" y="1205280"/>
            <a:ext cx="5544360" cy="118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pt-BR" sz="3600" spc="-1" strike="noStrike">
                <a:solidFill>
                  <a:srgbClr val="007e4f"/>
                </a:solidFill>
                <a:latin typeface="VerbCond Extrabold"/>
              </a:rPr>
              <a:t>Considerações Finais</a:t>
            </a:r>
            <a:endParaRPr b="0" lang="pt-BR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Shape 1"/>
          <p:cNvSpPr txBox="1"/>
          <p:nvPr/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pt-BR" sz="3200" spc="599" strike="noStrike">
                <a:solidFill>
                  <a:srgbClr val="007e4f"/>
                </a:solidFill>
                <a:latin typeface="VerbCond Extrabold"/>
                <a:ea typeface="Open Sans"/>
              </a:rPr>
              <a:t>Considerações Finais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8" name="TextShape 2"/>
          <p:cNvSpPr txBox="1"/>
          <p:nvPr/>
        </p:nvSpPr>
        <p:spPr>
          <a:xfrm>
            <a:off x="457200" y="1200240"/>
            <a:ext cx="8229240" cy="33940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400" spc="-1" strike="noStrike">
                <a:solidFill>
                  <a:srgbClr val="000000"/>
                </a:solidFill>
                <a:latin typeface="Calibri"/>
              </a:rPr>
              <a:t>Tecnologia avança e a complexidade operacional aumenta também</a:t>
            </a:r>
            <a:endParaRPr b="0" lang="pt-BR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400" spc="-1" strike="noStrike">
                <a:solidFill>
                  <a:srgbClr val="000000"/>
                </a:solidFill>
                <a:latin typeface="Calibri"/>
              </a:rPr>
              <a:t>Regulação segue a tecnologia e experiências prévias</a:t>
            </a:r>
            <a:endParaRPr b="0" lang="pt-BR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400" spc="-1" strike="noStrike">
                <a:solidFill>
                  <a:srgbClr val="000000"/>
                </a:solidFill>
                <a:latin typeface="Calibri"/>
              </a:rPr>
              <a:t>Equipamentos (lado do consumidor) têm que atender normas técnicas e regulação</a:t>
            </a:r>
            <a:endParaRPr b="0" lang="pt-BR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400" spc="-1" strike="noStrike">
                <a:solidFill>
                  <a:srgbClr val="000000"/>
                </a:solidFill>
                <a:latin typeface="Calibri"/>
              </a:rPr>
              <a:t>GT de modernização do SEB (MME)</a:t>
            </a:r>
            <a:endParaRPr b="0" lang="pt-BR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400" spc="-1" strike="noStrike">
                <a:solidFill>
                  <a:srgbClr val="000000"/>
                </a:solidFill>
                <a:latin typeface="Calibri"/>
              </a:rPr>
              <a:t>SEB com diversas realidades diferentes</a:t>
            </a:r>
            <a:endParaRPr b="0" lang="pt-BR" sz="2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Imagem 2" descr=""/>
          <p:cNvPicPr/>
          <p:nvPr/>
        </p:nvPicPr>
        <p:blipFill>
          <a:blip r:embed="rId1"/>
          <a:stretch/>
        </p:blipFill>
        <p:spPr>
          <a:xfrm>
            <a:off x="-5760" y="0"/>
            <a:ext cx="9149400" cy="5162400"/>
          </a:xfrm>
          <a:prstGeom prst="rect">
            <a:avLst/>
          </a:prstGeom>
          <a:ln>
            <a:noFill/>
          </a:ln>
        </p:spPr>
      </p:pic>
      <p:sp>
        <p:nvSpPr>
          <p:cNvPr id="89" name="CustomShape 1"/>
          <p:cNvSpPr/>
          <p:nvPr/>
        </p:nvSpPr>
        <p:spPr>
          <a:xfrm>
            <a:off x="3348000" y="1205280"/>
            <a:ext cx="55443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pt-BR" sz="3600" spc="-1" strike="noStrike">
                <a:solidFill>
                  <a:srgbClr val="007e4f"/>
                </a:solidFill>
                <a:latin typeface="VerbCond Extrabold"/>
              </a:rPr>
              <a:t>Cigre Brasil</a:t>
            </a:r>
            <a:endParaRPr b="0" lang="pt-BR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Imagem 8" descr=""/>
          <p:cNvPicPr/>
          <p:nvPr/>
        </p:nvPicPr>
        <p:blipFill>
          <a:blip r:embed="rId1"/>
          <a:stretch/>
        </p:blipFill>
        <p:spPr>
          <a:xfrm>
            <a:off x="1388160" y="1439280"/>
            <a:ext cx="6367320" cy="318384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170" name="TextShape 1"/>
          <p:cNvSpPr txBox="1"/>
          <p:nvPr/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pt-BR" sz="3200" spc="599" strike="noStrike">
                <a:solidFill>
                  <a:srgbClr val="007e4f"/>
                </a:solidFill>
                <a:latin typeface="VerbCond Extrabold"/>
                <a:ea typeface="Open Sans"/>
              </a:rPr>
              <a:t>Considerações Finais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1" name="TextShape 2"/>
          <p:cNvSpPr txBox="1"/>
          <p:nvPr/>
        </p:nvSpPr>
        <p:spPr>
          <a:xfrm>
            <a:off x="457200" y="915480"/>
            <a:ext cx="8229240" cy="36788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pt-BR" sz="2400" spc="-1" strike="noStrike">
                <a:solidFill>
                  <a:srgbClr val="000000"/>
                </a:solidFill>
                <a:latin typeface="Calibri"/>
              </a:rPr>
              <a:t>E quando o sistema elétrico for assim?</a:t>
            </a:r>
            <a:endParaRPr b="0" lang="pt-BR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2" name="CustomShape 3"/>
          <p:cNvSpPr/>
          <p:nvPr/>
        </p:nvSpPr>
        <p:spPr>
          <a:xfrm>
            <a:off x="3392640" y="1439280"/>
            <a:ext cx="23587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800" spc="-1" strike="noStrike">
                <a:solidFill>
                  <a:srgbClr val="000000"/>
                </a:solidFill>
                <a:latin typeface="Calibri"/>
              </a:rPr>
              <a:t>GEI Backbone Network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173" name="CustomShape 4"/>
          <p:cNvSpPr/>
          <p:nvPr/>
        </p:nvSpPr>
        <p:spPr>
          <a:xfrm>
            <a:off x="2633040" y="3546000"/>
            <a:ext cx="3168000" cy="1063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latin typeface="Calibri"/>
              </a:rPr>
              <a:t>By 2070 </a:t>
            </a:r>
            <a:r>
              <a:rPr b="0" lang="pt-BR" sz="1600" spc="-1" strike="noStrike">
                <a:solidFill>
                  <a:srgbClr val="000000"/>
                </a:solidFill>
                <a:latin typeface="Calibri"/>
              </a:rPr>
              <a:t>stablish </a:t>
            </a:r>
            <a:r>
              <a:rPr b="1" lang="pt-BR" sz="1600" spc="-1" strike="noStrike">
                <a:solidFill>
                  <a:srgbClr val="000000"/>
                </a:solidFill>
                <a:latin typeface="Calibri"/>
              </a:rPr>
              <a:t>nine vertical </a:t>
            </a:r>
            <a:endParaRPr b="0" lang="pt-B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1600" spc="-1" strike="noStrike">
                <a:solidFill>
                  <a:srgbClr val="000000"/>
                </a:solidFill>
                <a:latin typeface="Calibri"/>
              </a:rPr>
              <a:t>and nine horizontal energy artery</a:t>
            </a:r>
            <a:endParaRPr b="0" lang="pt-B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600" spc="-1" strike="noStrike">
                <a:solidFill>
                  <a:srgbClr val="000000"/>
                </a:solidFill>
                <a:latin typeface="Calibri"/>
              </a:rPr>
              <a:t>Cross continent trans-regional power flow </a:t>
            </a:r>
            <a:r>
              <a:rPr b="1" lang="pt-BR" sz="1600" spc="-1" strike="noStrike">
                <a:solidFill>
                  <a:srgbClr val="000000"/>
                </a:solidFill>
                <a:latin typeface="Calibri"/>
              </a:rPr>
              <a:t>1250 GW</a:t>
            </a:r>
            <a:endParaRPr b="0" lang="pt-BR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 txBox="1"/>
          <p:nvPr/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pt-BR" sz="3200" spc="599" strike="noStrike">
                <a:solidFill>
                  <a:srgbClr val="007e4f"/>
                </a:solidFill>
                <a:latin typeface="VerbCond Extrabold"/>
                <a:ea typeface="Open Sans"/>
              </a:rPr>
              <a:t>Considerações Finais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TextShape 2"/>
          <p:cNvSpPr txBox="1"/>
          <p:nvPr/>
        </p:nvSpPr>
        <p:spPr>
          <a:xfrm>
            <a:off x="457200" y="1063080"/>
            <a:ext cx="8229240" cy="35308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pt-BR" sz="2400" spc="-1" strike="noStrike">
                <a:solidFill>
                  <a:srgbClr val="000000"/>
                </a:solidFill>
                <a:latin typeface="Calibri"/>
              </a:rPr>
              <a:t>E quando toda esta</a:t>
            </a:r>
            <a:br/>
            <a:r>
              <a:rPr b="1" lang="pt-BR" sz="2400" spc="-1" strike="noStrike">
                <a:solidFill>
                  <a:srgbClr val="000000"/>
                </a:solidFill>
                <a:latin typeface="Calibri"/>
              </a:rPr>
              <a:t>tecnologia estiver</a:t>
            </a:r>
            <a:br/>
            <a:r>
              <a:rPr b="1" lang="pt-BR" sz="2400" spc="-1" strike="noStrike">
                <a:solidFill>
                  <a:srgbClr val="000000"/>
                </a:solidFill>
                <a:latin typeface="Calibri"/>
              </a:rPr>
              <a:t>operando</a:t>
            </a:r>
            <a:br/>
            <a:r>
              <a:rPr b="1" lang="pt-BR" sz="2400" spc="-1" strike="noStrike">
                <a:solidFill>
                  <a:srgbClr val="000000"/>
                </a:solidFill>
                <a:latin typeface="Calibri"/>
              </a:rPr>
              <a:t>simultaneamente em</a:t>
            </a:r>
            <a:br/>
            <a:r>
              <a:rPr b="1" lang="pt-BR" sz="2400" spc="-1" strike="noStrike">
                <a:solidFill>
                  <a:srgbClr val="000000"/>
                </a:solidFill>
                <a:latin typeface="Calibri"/>
              </a:rPr>
              <a:t>uma cidade</a:t>
            </a:r>
            <a:br/>
            <a:r>
              <a:rPr b="1" lang="pt-BR" sz="2400" spc="-1" strike="noStrike">
                <a:solidFill>
                  <a:srgbClr val="000000"/>
                </a:solidFill>
                <a:latin typeface="Calibri"/>
              </a:rPr>
              <a:t>inteligente?</a:t>
            </a:r>
            <a:endParaRPr b="0" lang="pt-BR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6" name="Picture 2" descr=""/>
          <p:cNvPicPr/>
          <p:nvPr/>
        </p:nvPicPr>
        <p:blipFill>
          <a:blip r:embed="rId1"/>
          <a:stretch/>
        </p:blipFill>
        <p:spPr>
          <a:xfrm>
            <a:off x="3276000" y="1095480"/>
            <a:ext cx="5799600" cy="3542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Shape 1"/>
          <p:cNvSpPr txBox="1"/>
          <p:nvPr/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pt-BR" sz="3200" spc="599" strike="noStrike">
                <a:solidFill>
                  <a:srgbClr val="007e4f"/>
                </a:solidFill>
                <a:latin typeface="VerbCond Extrabold"/>
                <a:ea typeface="Open Sans"/>
              </a:rPr>
              <a:t>Obrigado!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8" name="TextShape 2"/>
          <p:cNvSpPr txBox="1"/>
          <p:nvPr/>
        </p:nvSpPr>
        <p:spPr>
          <a:xfrm>
            <a:off x="2339640" y="1200240"/>
            <a:ext cx="6346800" cy="33940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latin typeface="Calibri"/>
              </a:rPr>
              <a:t>Dr. Alexandre Rasi Aoki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pt-BR" sz="2800" spc="-1" strike="noStrike">
                <a:solidFill>
                  <a:srgbClr val="000000"/>
                </a:solidFill>
                <a:latin typeface="Calibri"/>
              </a:rPr>
              <a:t>UFPR</a:t>
            </a: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pt-BR" sz="2800" spc="-1" strike="noStrike" u="sng">
                <a:solidFill>
                  <a:srgbClr val="0000ff"/>
                </a:solidFill>
                <a:uFillTx/>
                <a:latin typeface="Calibri"/>
                <a:hlinkClick r:id="rId1"/>
              </a:rPr>
              <a:t>araoki@gmail.com</a:t>
            </a: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latin typeface="Calibri"/>
              </a:rPr>
              <a:t>M.Sc. Ciceli Martins Luiz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pt-BR" sz="2800" spc="-1" strike="noStrike">
                <a:solidFill>
                  <a:srgbClr val="000000"/>
                </a:solidFill>
                <a:latin typeface="Calibri"/>
              </a:rPr>
              <a:t>CEMIG Distribuição</a:t>
            </a: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pt-BR" sz="2800" spc="-1" strike="noStrike" u="sng">
                <a:solidFill>
                  <a:srgbClr val="0000ff"/>
                </a:solidFill>
                <a:uFillTx/>
                <a:latin typeface="Calibri"/>
                <a:hlinkClick r:id="rId2"/>
              </a:rPr>
              <a:t>ciceli@cemig.com.br</a:t>
            </a:r>
            <a:r>
              <a:rPr b="0" lang="pt-BR" sz="2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9" name="Imagem 5" descr=""/>
          <p:cNvPicPr/>
          <p:nvPr/>
        </p:nvPicPr>
        <p:blipFill>
          <a:blip r:embed="rId3"/>
          <a:srcRect l="0" t="27604" r="0" b="24795"/>
          <a:stretch/>
        </p:blipFill>
        <p:spPr>
          <a:xfrm>
            <a:off x="457200" y="2865240"/>
            <a:ext cx="1800000" cy="1761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0" name="Imagem 6" descr=""/>
          <p:cNvPicPr/>
          <p:nvPr/>
        </p:nvPicPr>
        <p:blipFill>
          <a:blip r:embed="rId4"/>
          <a:srcRect l="0" t="27604" r="0" b="24795"/>
          <a:stretch/>
        </p:blipFill>
        <p:spPr>
          <a:xfrm>
            <a:off x="457200" y="1136160"/>
            <a:ext cx="1800000" cy="1761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1763640" y="189000"/>
            <a:ext cx="6840360" cy="71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pt-BR" sz="3200" spc="599" strike="noStrike">
                <a:solidFill>
                  <a:srgbClr val="007e4f"/>
                </a:solidFill>
                <a:latin typeface="VerbCond Extrabold"/>
                <a:ea typeface="Open Sans"/>
              </a:rPr>
              <a:t>Cigre Brasil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TextShape 2"/>
          <p:cNvSpPr txBox="1"/>
          <p:nvPr/>
        </p:nvSpPr>
        <p:spPr>
          <a:xfrm>
            <a:off x="457200" y="1200240"/>
            <a:ext cx="8229240" cy="339408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56000"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latin typeface="Calibri"/>
              </a:rPr>
              <a:t>Sociedade civil, sem fins lucrativos, fundada em 1971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latin typeface="VerbCond Regular"/>
              </a:rPr>
              <a:t>Um dos maiores Comitês Nacionais do Cigre no Mundo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latin typeface="VerbCond Regular"/>
              </a:rPr>
              <a:t>Promover o intercâmbio e desenvolvimento técnico, tecnológico, e da engenharia no Brasil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pt-BR" sz="2800" spc="-1" strike="noStrike">
                <a:solidFill>
                  <a:srgbClr val="000000"/>
                </a:solidFill>
                <a:latin typeface="VerbCond Regular"/>
              </a:rPr>
              <a:t>Produção, transmissão e distribuição de energia elétrica</a:t>
            </a: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1763640" y="189000"/>
            <a:ext cx="6840360" cy="71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pt-BR" sz="3200" spc="599" strike="noStrike">
                <a:solidFill>
                  <a:srgbClr val="007e4f"/>
                </a:solidFill>
                <a:latin typeface="VerbCond Extrabold"/>
                <a:ea typeface="Open Sans"/>
              </a:rPr>
              <a:t>Cigre Brasil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TextShape 2"/>
          <p:cNvSpPr txBox="1"/>
          <p:nvPr/>
        </p:nvSpPr>
        <p:spPr>
          <a:xfrm>
            <a:off x="457200" y="1200240"/>
            <a:ext cx="8229240" cy="339408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74000"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latin typeface="Calibri"/>
              </a:rPr>
              <a:t>Associados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pt-BR" sz="2800" spc="-1" strike="noStrike">
                <a:solidFill>
                  <a:srgbClr val="000000"/>
                </a:solidFill>
                <a:latin typeface="Calibri"/>
              </a:rPr>
              <a:t>Individuais</a:t>
            </a: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pt-BR" sz="2800" spc="-1" strike="noStrike">
                <a:solidFill>
                  <a:srgbClr val="000000"/>
                </a:solidFill>
                <a:latin typeface="Calibri"/>
              </a:rPr>
              <a:t>Coletivos</a:t>
            </a: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latin typeface="Calibri"/>
              </a:rPr>
              <a:t>Principais eventos do Setor Elétrico Brasileiro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pt-BR" sz="2800" spc="-1" strike="noStrike">
                <a:solidFill>
                  <a:srgbClr val="000000"/>
                </a:solidFill>
                <a:latin typeface="VerbCond Regular"/>
              </a:rPr>
              <a:t>SNPTEE, SEPOPE, SIMPASE, WORKSPOT, STPC, SMARS e SNCESF</a:t>
            </a: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pt-BR" sz="2800" spc="-1" strike="noStrike">
                <a:solidFill>
                  <a:srgbClr val="000000"/>
                </a:solidFill>
                <a:latin typeface="Calibri"/>
              </a:rPr>
              <a:t>Fórum dos Jovens do Cigre Brasil</a:t>
            </a: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pt-BR" sz="2800" spc="-1" strike="noStrike">
                <a:solidFill>
                  <a:srgbClr val="000000"/>
                </a:solidFill>
                <a:latin typeface="Calibri"/>
              </a:rPr>
              <a:t>Fórum de Mulheres do Cigre Brasil</a:t>
            </a: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pt-BR" sz="2800" spc="-1" strike="noStrike">
                <a:solidFill>
                  <a:srgbClr val="000000"/>
                </a:solidFill>
                <a:latin typeface="VerbCond Regular"/>
              </a:rPr>
              <a:t>Cursos e Workshops</a:t>
            </a: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Imagem 2" descr=""/>
          <p:cNvPicPr/>
          <p:nvPr/>
        </p:nvPicPr>
        <p:blipFill>
          <a:blip r:embed="rId1"/>
          <a:stretch/>
        </p:blipFill>
        <p:spPr>
          <a:xfrm>
            <a:off x="-5760" y="0"/>
            <a:ext cx="9149400" cy="5162400"/>
          </a:xfrm>
          <a:prstGeom prst="rect">
            <a:avLst/>
          </a:prstGeom>
          <a:ln>
            <a:noFill/>
          </a:ln>
        </p:spPr>
      </p:pic>
      <p:sp>
        <p:nvSpPr>
          <p:cNvPr id="95" name="CustomShape 1"/>
          <p:cNvSpPr/>
          <p:nvPr/>
        </p:nvSpPr>
        <p:spPr>
          <a:xfrm>
            <a:off x="3348000" y="1205280"/>
            <a:ext cx="55443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pt-BR" sz="3600" spc="-1" strike="noStrike">
                <a:solidFill>
                  <a:srgbClr val="007e4f"/>
                </a:solidFill>
                <a:latin typeface="VerbCond Extrabold"/>
              </a:rPr>
              <a:t>Comitês de Estudo</a:t>
            </a:r>
            <a:endParaRPr b="0" lang="pt-BR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1763640" y="189000"/>
            <a:ext cx="6840360" cy="71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pt-BR" sz="3200" spc="599" strike="noStrike">
                <a:solidFill>
                  <a:srgbClr val="007e4f"/>
                </a:solidFill>
                <a:latin typeface="VerbCond Extrabold"/>
                <a:ea typeface="Open Sans"/>
              </a:rPr>
              <a:t>Comitês de Estudo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TextShape 2"/>
          <p:cNvSpPr txBox="1"/>
          <p:nvPr/>
        </p:nvSpPr>
        <p:spPr>
          <a:xfrm>
            <a:off x="457200" y="1200240"/>
            <a:ext cx="4114440" cy="36036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</a:rPr>
              <a:t>GRUPO A – EQUIPAMENTOS</a:t>
            </a:r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b="0" lang="pt-BR" sz="1600" spc="-1" strike="noStrike">
                <a:solidFill>
                  <a:srgbClr val="000000"/>
                </a:solidFill>
                <a:latin typeface="Calibri"/>
              </a:rPr>
              <a:t>A1 Máquinas Rotativas</a:t>
            </a:r>
            <a:endParaRPr b="0" lang="pt-BR" sz="16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b="0" lang="pt-BR" sz="1600" spc="-1" strike="noStrike">
                <a:solidFill>
                  <a:srgbClr val="000000"/>
                </a:solidFill>
                <a:latin typeface="Calibri"/>
              </a:rPr>
              <a:t>A2 Transformadores</a:t>
            </a:r>
            <a:endParaRPr b="0" lang="pt-BR" sz="16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b="0" lang="pt-BR" sz="1600" spc="-1" strike="noStrike">
                <a:solidFill>
                  <a:srgbClr val="000000"/>
                </a:solidFill>
                <a:latin typeface="Calibri"/>
              </a:rPr>
              <a:t>A3 Equipamentos de Alta Tensão</a:t>
            </a:r>
            <a:endParaRPr b="0" lang="pt-BR" sz="16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</a:rPr>
              <a:t>GRUPO B – SUBSISTEMAS</a:t>
            </a:r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b="0" lang="pt-BR" sz="1600" spc="-1" strike="noStrike">
                <a:solidFill>
                  <a:srgbClr val="000000"/>
                </a:solidFill>
                <a:latin typeface="Calibri"/>
              </a:rPr>
              <a:t>B1 Cabos Isolados</a:t>
            </a:r>
            <a:endParaRPr b="0" lang="pt-BR" sz="16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b="0" lang="pt-BR" sz="1600" spc="-1" strike="noStrike">
                <a:solidFill>
                  <a:srgbClr val="000000"/>
                </a:solidFill>
                <a:latin typeface="Calibri"/>
              </a:rPr>
              <a:t>B2 Linhas Aéreas</a:t>
            </a:r>
            <a:endParaRPr b="0" lang="pt-BR" sz="16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b="0" lang="pt-BR" sz="1600" spc="-1" strike="noStrike">
                <a:solidFill>
                  <a:srgbClr val="000000"/>
                </a:solidFill>
                <a:latin typeface="Calibri"/>
              </a:rPr>
              <a:t>B3 Subestações</a:t>
            </a:r>
            <a:endParaRPr b="0" lang="pt-BR" sz="16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b="0" lang="pt-BR" sz="1600" spc="-1" strike="noStrike">
                <a:solidFill>
                  <a:srgbClr val="000000"/>
                </a:solidFill>
                <a:latin typeface="Calibri"/>
              </a:rPr>
              <a:t>B4 Elos de Corrente Contínua e Eletrônica de Potência</a:t>
            </a:r>
            <a:endParaRPr b="0" lang="pt-BR" sz="16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b="0" lang="pt-BR" sz="1600" spc="-1" strike="noStrike">
                <a:solidFill>
                  <a:srgbClr val="000000"/>
                </a:solidFill>
                <a:latin typeface="Calibri"/>
              </a:rPr>
              <a:t>B5 Proteção e Automação</a:t>
            </a:r>
            <a:endParaRPr b="0" lang="pt-BR" sz="1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CustomShape 3"/>
          <p:cNvSpPr/>
          <p:nvPr/>
        </p:nvSpPr>
        <p:spPr>
          <a:xfrm>
            <a:off x="4572000" y="1200240"/>
            <a:ext cx="4392000" cy="360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</a:rPr>
              <a:t>GRUPO C – SISTEMAS</a:t>
            </a:r>
            <a:endParaRPr b="0" lang="pt-BR" sz="1800" spc="-1" strike="noStrike"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b="0" lang="pt-BR" sz="1600" spc="-1" strike="noStrike">
                <a:solidFill>
                  <a:srgbClr val="000000"/>
                </a:solidFill>
                <a:latin typeface="Calibri"/>
              </a:rPr>
              <a:t>C1 Desenvolvimento de Sistemas Elétricos e Economia</a:t>
            </a:r>
            <a:endParaRPr b="0" lang="pt-BR" sz="1600" spc="-1" strike="noStrike"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b="0" lang="pt-BR" sz="1600" spc="-1" strike="noStrike">
                <a:solidFill>
                  <a:srgbClr val="000000"/>
                </a:solidFill>
                <a:latin typeface="Calibri"/>
              </a:rPr>
              <a:t>C2 Operação e Controle de Sistemas</a:t>
            </a:r>
            <a:endParaRPr b="0" lang="pt-BR" sz="1600" spc="-1" strike="noStrike"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b="0" lang="pt-BR" sz="1600" spc="-1" strike="noStrike">
                <a:solidFill>
                  <a:srgbClr val="000000"/>
                </a:solidFill>
                <a:latin typeface="Calibri"/>
              </a:rPr>
              <a:t>C3 Desempenho Ambiental de Sistemas</a:t>
            </a:r>
            <a:endParaRPr b="0" lang="pt-BR" sz="1600" spc="-1" strike="noStrike"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b="0" lang="pt-BR" sz="1600" spc="-1" strike="noStrike">
                <a:solidFill>
                  <a:srgbClr val="000000"/>
                </a:solidFill>
                <a:latin typeface="Calibri"/>
              </a:rPr>
              <a:t>C4 Desempenho de Sistemas Elétricos</a:t>
            </a:r>
            <a:endParaRPr b="0" lang="pt-BR" sz="1600" spc="-1" strike="noStrike"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b="0" lang="pt-BR" sz="1600" spc="-1" strike="noStrike">
                <a:solidFill>
                  <a:srgbClr val="000000"/>
                </a:solidFill>
                <a:latin typeface="Calibri"/>
              </a:rPr>
              <a:t>C5 Mercados de Eletricidade e Regulação</a:t>
            </a:r>
            <a:endParaRPr b="0" lang="pt-BR" sz="1600" spc="-1" strike="noStrike"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b="0" lang="pt-BR" sz="1600" spc="-1" strike="noStrike" u="sng">
                <a:solidFill>
                  <a:srgbClr val="000000"/>
                </a:solidFill>
                <a:uFillTx/>
                <a:latin typeface="Calibri"/>
              </a:rPr>
              <a:t>C6 Sistemas Ativos de Distribuição e Recursos Distribuídos de Energia</a:t>
            </a:r>
            <a:endParaRPr b="0" lang="pt-BR" sz="16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</a:rPr>
              <a:t>GRUPO D - TECNOLOGIAS DE APOIO</a:t>
            </a:r>
            <a:endParaRPr b="0" lang="pt-BR" sz="1800" spc="-1" strike="noStrike"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b="0" lang="pt-BR" sz="1600" spc="-1" strike="noStrike">
                <a:solidFill>
                  <a:srgbClr val="000000"/>
                </a:solidFill>
                <a:latin typeface="Calibri"/>
              </a:rPr>
              <a:t>D1 Materiais e Tecnologias Emergentes</a:t>
            </a:r>
            <a:endParaRPr b="0" lang="pt-BR" sz="1600" spc="-1" strike="noStrike"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b="0" lang="pt-BR" sz="1600" spc="-1" strike="noStrike">
                <a:solidFill>
                  <a:srgbClr val="000000"/>
                </a:solidFill>
                <a:latin typeface="Calibri"/>
              </a:rPr>
              <a:t>D2 Sistemas de Informação e Telecomunicação para Sistemas Elétricos</a:t>
            </a:r>
            <a:endParaRPr b="0" lang="pt-BR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Imagem 2" descr=""/>
          <p:cNvPicPr/>
          <p:nvPr/>
        </p:nvPicPr>
        <p:blipFill>
          <a:blip r:embed="rId1"/>
          <a:stretch/>
        </p:blipFill>
        <p:spPr>
          <a:xfrm>
            <a:off x="-5760" y="0"/>
            <a:ext cx="9149400" cy="5162400"/>
          </a:xfrm>
          <a:prstGeom prst="rect">
            <a:avLst/>
          </a:prstGeom>
          <a:ln>
            <a:noFill/>
          </a:ln>
        </p:spPr>
      </p:pic>
      <p:sp>
        <p:nvSpPr>
          <p:cNvPr id="100" name="CustomShape 1"/>
          <p:cNvSpPr/>
          <p:nvPr/>
        </p:nvSpPr>
        <p:spPr>
          <a:xfrm>
            <a:off x="3348000" y="673560"/>
            <a:ext cx="5544360" cy="283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pt-BR" sz="3600" spc="-1" strike="noStrike">
                <a:solidFill>
                  <a:srgbClr val="007e4f"/>
                </a:solidFill>
                <a:latin typeface="VerbCond Extrabold"/>
              </a:rPr>
              <a:t>C6 – Sistemas Ativos de Distribuição e Recursos Distribuídos de Energia</a:t>
            </a:r>
            <a:endParaRPr b="0" lang="pt-BR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pt-BR" sz="4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pt-BR" sz="3200" spc="599" strike="noStrike">
                <a:solidFill>
                  <a:srgbClr val="007e4f"/>
                </a:solidFill>
                <a:latin typeface="VerbCond Extrabold"/>
                <a:ea typeface="Open Sans"/>
              </a:rPr>
              <a:t>Conceitos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457200" y="1200240"/>
            <a:ext cx="8229240" cy="339408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70000"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latin typeface="Calibri"/>
              </a:rPr>
              <a:t>Sistemas Ativos de Distribuição e Recursos Distribuídos de Energia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pt-BR" sz="2800" spc="-1" strike="noStrike">
                <a:solidFill>
                  <a:srgbClr val="000000"/>
                </a:solidFill>
                <a:latin typeface="Calibri"/>
              </a:rPr>
              <a:t>Sistema de distribuição incluindo gerenciamento dos fluxos de potência com topologia flexível da rede</a:t>
            </a: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latin typeface="Calibri"/>
              </a:rPr>
              <a:t>Recursos Distribuídos de Energia (DERs)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pt-BR" sz="2800" spc="-1" strike="noStrike">
                <a:solidFill>
                  <a:srgbClr val="000000"/>
                </a:solidFill>
                <a:latin typeface="Calibri"/>
              </a:rPr>
              <a:t>Geração distribuída, armazenamento de energia, prosumers, resposta da demanda e microgrid</a:t>
            </a: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latin typeface="Calibri"/>
              </a:rPr>
              <a:t>DERs participam do suporte do sistema, o que depende da regulação e conexão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</TotalTime>
  <Application>LibreOffice/6.2.8.2$Linux_X86_64 LibreOffice_project/f82ddfca21ebc1e222a662a32b25c0c9d20169ee</Application>
  <Words>1448</Words>
  <Paragraphs>236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2019-10-28T13:07:19Z</dcterms:created>
  <dc:creator>Alexandre Rasi Aoki</dc:creator>
  <dc:description/>
  <dc:language>pt-BR</dc:language>
  <cp:lastModifiedBy>Alexandre Rasi Aoki</cp:lastModifiedBy>
  <dcterms:modified xsi:type="dcterms:W3CDTF">2019-12-07T09:37:12Z</dcterms:modified>
  <cp:revision>8</cp:revision>
  <dc:subject/>
  <dc:title>Apresentação do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Apresentação na tela (16:9)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32</vt:i4>
  </property>
</Properties>
</file>